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97" r:id="rId5"/>
  </p:sldMasterIdLst>
  <p:notesMasterIdLst>
    <p:notesMasterId r:id="rId29"/>
  </p:notesMasterIdLst>
  <p:sldIdLst>
    <p:sldId id="424" r:id="rId6"/>
    <p:sldId id="533" r:id="rId7"/>
    <p:sldId id="529" r:id="rId8"/>
    <p:sldId id="524" r:id="rId9"/>
    <p:sldId id="542" r:id="rId10"/>
    <p:sldId id="530" r:id="rId11"/>
    <p:sldId id="523" r:id="rId12"/>
    <p:sldId id="547" r:id="rId13"/>
    <p:sldId id="539" r:id="rId14"/>
    <p:sldId id="538" r:id="rId15"/>
    <p:sldId id="541" r:id="rId16"/>
    <p:sldId id="534" r:id="rId17"/>
    <p:sldId id="535" r:id="rId18"/>
    <p:sldId id="536" r:id="rId19"/>
    <p:sldId id="537" r:id="rId20"/>
    <p:sldId id="540" r:id="rId21"/>
    <p:sldId id="543" r:id="rId22"/>
    <p:sldId id="545" r:id="rId23"/>
    <p:sldId id="546" r:id="rId24"/>
    <p:sldId id="544" r:id="rId25"/>
    <p:sldId id="527" r:id="rId26"/>
    <p:sldId id="528" r:id="rId27"/>
    <p:sldId id="519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 userDrawn="1">
          <p15:clr>
            <a:srgbClr val="A4A3A4"/>
          </p15:clr>
        </p15:guide>
        <p15:guide id="2" orient="horz" pos="4319" userDrawn="1">
          <p15:clr>
            <a:srgbClr val="A4A3A4"/>
          </p15:clr>
        </p15:guide>
        <p15:guide id="3" orient="horz" pos="834" userDrawn="1">
          <p15:clr>
            <a:srgbClr val="A4A3A4"/>
          </p15:clr>
        </p15:guide>
        <p15:guide id="4" orient="horz" pos="1212" userDrawn="1">
          <p15:clr>
            <a:srgbClr val="A4A3A4"/>
          </p15:clr>
        </p15:guide>
        <p15:guide id="5" orient="horz" pos="4103" userDrawn="1">
          <p15:clr>
            <a:srgbClr val="A4A3A4"/>
          </p15:clr>
        </p15:guide>
        <p15:guide id="6" orient="horz" pos="3893" userDrawn="1">
          <p15:clr>
            <a:srgbClr val="A4A3A4"/>
          </p15:clr>
        </p15:guide>
        <p15:guide id="7" orient="horz" pos="635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3904" userDrawn="1">
          <p15:clr>
            <a:srgbClr val="A4A3A4"/>
          </p15:clr>
        </p15:guide>
        <p15:guide id="10" pos="3776" userDrawn="1">
          <p15:clr>
            <a:srgbClr val="A4A3A4"/>
          </p15:clr>
        </p15:guide>
        <p15:guide id="11" pos="253" userDrawn="1">
          <p15:clr>
            <a:srgbClr val="A4A3A4"/>
          </p15:clr>
        </p15:guide>
        <p15:guide id="12" pos="6304" userDrawn="1">
          <p15:clr>
            <a:srgbClr val="A4A3A4"/>
          </p15:clr>
        </p15:guide>
        <p15:guide id="13" pos="7296" userDrawn="1">
          <p15:clr>
            <a:srgbClr val="A4A3A4"/>
          </p15:clr>
        </p15:guide>
        <p15:guide id="14" pos="7552" userDrawn="1">
          <p15:clr>
            <a:srgbClr val="A4A3A4"/>
          </p15:clr>
        </p15:guide>
        <p15:guide id="15" pos="381" userDrawn="1">
          <p15:clr>
            <a:srgbClr val="A4A3A4"/>
          </p15:clr>
        </p15:guide>
        <p15:guide id="16" pos="2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  <a:srgbClr val="387C2B"/>
    <a:srgbClr val="004A79"/>
    <a:srgbClr val="FFFFFF"/>
    <a:srgbClr val="002955"/>
    <a:srgbClr val="0A95B8"/>
    <a:srgbClr val="FFF6DC"/>
    <a:srgbClr val="E0D4A0"/>
    <a:srgbClr val="08748E"/>
    <a:srgbClr val="E3D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6395" autoAdjust="0"/>
  </p:normalViewPr>
  <p:slideViewPr>
    <p:cSldViewPr snapToGrid="0" showGuides="1">
      <p:cViewPr varScale="1">
        <p:scale>
          <a:sx n="110" d="100"/>
          <a:sy n="110" d="100"/>
        </p:scale>
        <p:origin x="512" y="168"/>
      </p:cViewPr>
      <p:guideLst>
        <p:guide orient="horz" pos="2292"/>
        <p:guide orient="horz" pos="4319"/>
        <p:guide orient="horz" pos="834"/>
        <p:guide orient="horz" pos="1212"/>
        <p:guide orient="horz" pos="4103"/>
        <p:guide orient="horz" pos="3893"/>
        <p:guide orient="horz" pos="635"/>
        <p:guide pos="3840"/>
        <p:guide pos="3904"/>
        <p:guide pos="3776"/>
        <p:guide pos="253"/>
        <p:guide pos="6304"/>
        <p:guide pos="7296"/>
        <p:guide pos="7552"/>
        <p:guide pos="381"/>
        <p:guide pos="2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9-4294-8043-64758A01E1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9-4294-8043-64758A01E1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AF-442A-9EFA-9D3B6E3C5E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F9-4294-8043-64758A01E177}"/>
              </c:ext>
            </c:extLst>
          </c:dPt>
          <c:cat>
            <c:strRef>
              <c:f>Sheet1!$A$2:$A$5</c:f>
              <c:strCache>
                <c:ptCount val="3"/>
                <c:pt idx="0">
                  <c:v>Applications</c:v>
                </c:pt>
                <c:pt idx="1">
                  <c:v>Connectivity </c:v>
                </c:pt>
                <c:pt idx="2">
                  <c:v>Other: Hardware, Edge Infrastructure, Integaration, Managed Servievs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9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F-442A-9EFA-9D3B6E3C5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971AC-1BE4-4F6A-A247-C608C007C08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3F351-EFE0-4A86-89E1-9BA4A75885AE}">
      <dgm:prSet phldrT="[Text]" custT="1"/>
      <dgm:spPr/>
      <dgm:t>
        <a:bodyPr/>
        <a:lstStyle/>
        <a:p>
          <a:r>
            <a:rPr lang="en-US" sz="2400" b="1" dirty="0">
              <a:solidFill>
                <a:srgbClr val="004A79"/>
              </a:solidFill>
            </a:rPr>
            <a:t>Forces and Applications Driving Adoption </a:t>
          </a:r>
        </a:p>
      </dgm:t>
    </dgm:pt>
    <dgm:pt modelId="{7CEE6EA0-48B6-44D5-96F4-85359E917346}" type="parTrans" cxnId="{107FF702-BE08-4E34-8345-58F71338CE0B}">
      <dgm:prSet/>
      <dgm:spPr/>
      <dgm:t>
        <a:bodyPr/>
        <a:lstStyle/>
        <a:p>
          <a:endParaRPr lang="en-US"/>
        </a:p>
      </dgm:t>
    </dgm:pt>
    <dgm:pt modelId="{1CD018A9-A275-4620-A666-4A08A0CAB8E7}" type="sibTrans" cxnId="{107FF702-BE08-4E34-8345-58F71338CE0B}">
      <dgm:prSet/>
      <dgm:spPr/>
      <dgm:t>
        <a:bodyPr/>
        <a:lstStyle/>
        <a:p>
          <a:endParaRPr lang="en-US"/>
        </a:p>
      </dgm:t>
    </dgm:pt>
    <dgm:pt modelId="{E29235C4-E71D-40C2-B9EB-427A01AF0015}">
      <dgm:prSet phldrT="[Text]" custT="1"/>
      <dgm:spPr/>
      <dgm:t>
        <a:bodyPr/>
        <a:lstStyle/>
        <a:p>
          <a:r>
            <a:rPr lang="en-US" sz="2400" b="1" dirty="0">
              <a:solidFill>
                <a:srgbClr val="004A79"/>
              </a:solidFill>
            </a:rPr>
            <a:t>Market Opportunities </a:t>
          </a:r>
        </a:p>
      </dgm:t>
    </dgm:pt>
    <dgm:pt modelId="{6A924577-3B77-4867-BE9B-C8293FB87767}" type="parTrans" cxnId="{C1E8DE49-9B9E-4E54-9E0A-DE68A45EB03D}">
      <dgm:prSet/>
      <dgm:spPr/>
      <dgm:t>
        <a:bodyPr/>
        <a:lstStyle/>
        <a:p>
          <a:endParaRPr lang="en-US"/>
        </a:p>
      </dgm:t>
    </dgm:pt>
    <dgm:pt modelId="{0C89AF4D-1E14-4DB7-A294-4220B19B5687}" type="sibTrans" cxnId="{C1E8DE49-9B9E-4E54-9E0A-DE68A45EB03D}">
      <dgm:prSet/>
      <dgm:spPr/>
      <dgm:t>
        <a:bodyPr/>
        <a:lstStyle/>
        <a:p>
          <a:endParaRPr lang="en-US"/>
        </a:p>
      </dgm:t>
    </dgm:pt>
    <dgm:pt modelId="{49D1016F-BE65-464E-8D22-6824EEAB4E9B}">
      <dgm:prSet phldrT="[Text]" custT="1"/>
      <dgm:spPr/>
      <dgm:t>
        <a:bodyPr/>
        <a:lstStyle/>
        <a:p>
          <a:r>
            <a:rPr lang="en-US" sz="2400" b="1" dirty="0">
              <a:solidFill>
                <a:srgbClr val="004A79"/>
              </a:solidFill>
            </a:rPr>
            <a:t>Edge Computing Overview</a:t>
          </a:r>
        </a:p>
      </dgm:t>
    </dgm:pt>
    <dgm:pt modelId="{B60EE9CB-0368-4E52-8510-7C50A7BD5414}" type="sibTrans" cxnId="{E97D8930-6937-4E49-9E65-F40D4BA8F7AB}">
      <dgm:prSet/>
      <dgm:spPr/>
      <dgm:t>
        <a:bodyPr/>
        <a:lstStyle/>
        <a:p>
          <a:endParaRPr lang="en-US"/>
        </a:p>
      </dgm:t>
    </dgm:pt>
    <dgm:pt modelId="{FC6F599E-7801-4F27-956B-A45D85FECEFC}" type="parTrans" cxnId="{E97D8930-6937-4E49-9E65-F40D4BA8F7AB}">
      <dgm:prSet/>
      <dgm:spPr/>
      <dgm:t>
        <a:bodyPr/>
        <a:lstStyle/>
        <a:p>
          <a:endParaRPr lang="en-US"/>
        </a:p>
      </dgm:t>
    </dgm:pt>
    <dgm:pt modelId="{E3EA722B-0E69-4E29-9C46-1FBDC2E90132}">
      <dgm:prSet phldrT="[Text]" custT="1"/>
      <dgm:spPr/>
      <dgm:t>
        <a:bodyPr/>
        <a:lstStyle/>
        <a:p>
          <a:r>
            <a:rPr lang="en-US" sz="2400" dirty="0"/>
            <a:t>Pushing</a:t>
          </a:r>
          <a:r>
            <a:rPr lang="en-US" sz="2400" baseline="0" dirty="0"/>
            <a:t> the Edge – Monetization Coming into Focus</a:t>
          </a:r>
          <a:endParaRPr lang="en-US" sz="2400" dirty="0"/>
        </a:p>
      </dgm:t>
    </dgm:pt>
    <dgm:pt modelId="{3E5FEC0A-8D41-488E-8222-4E939A52112C}" type="sibTrans" cxnId="{27F3EF4B-59FD-43CD-B8E1-B36628C97947}">
      <dgm:prSet/>
      <dgm:spPr/>
      <dgm:t>
        <a:bodyPr/>
        <a:lstStyle/>
        <a:p>
          <a:endParaRPr lang="en-US"/>
        </a:p>
      </dgm:t>
    </dgm:pt>
    <dgm:pt modelId="{065CE6A9-A1B9-4787-A14B-D9A764F65312}" type="parTrans" cxnId="{27F3EF4B-59FD-43CD-B8E1-B36628C97947}">
      <dgm:prSet/>
      <dgm:spPr/>
      <dgm:t>
        <a:bodyPr/>
        <a:lstStyle/>
        <a:p>
          <a:endParaRPr lang="en-US"/>
        </a:p>
      </dgm:t>
    </dgm:pt>
    <dgm:pt modelId="{DBFE9951-B6E1-4966-BF4A-8D1ABE006681}">
      <dgm:prSet/>
      <dgm:spPr/>
      <dgm:t>
        <a:bodyPr/>
        <a:lstStyle/>
        <a:p>
          <a:endParaRPr lang="en-US"/>
        </a:p>
      </dgm:t>
    </dgm:pt>
    <dgm:pt modelId="{14BFD293-8F36-4219-B46A-48DF51C7708B}" type="parTrans" cxnId="{619D85B3-35CE-44F4-85AE-9B0200D5452D}">
      <dgm:prSet/>
      <dgm:spPr/>
      <dgm:t>
        <a:bodyPr/>
        <a:lstStyle/>
        <a:p>
          <a:endParaRPr lang="en-US"/>
        </a:p>
      </dgm:t>
    </dgm:pt>
    <dgm:pt modelId="{C127DBD7-1678-4FBB-99EA-73E915FF2ED7}" type="sibTrans" cxnId="{619D85B3-35CE-44F4-85AE-9B0200D5452D}">
      <dgm:prSet/>
      <dgm:spPr/>
      <dgm:t>
        <a:bodyPr/>
        <a:lstStyle/>
        <a:p>
          <a:endParaRPr lang="en-US"/>
        </a:p>
      </dgm:t>
    </dgm:pt>
    <dgm:pt modelId="{5EB2F304-4471-421E-9111-79CF3C57D917}">
      <dgm:prSet/>
      <dgm:spPr/>
      <dgm:t>
        <a:bodyPr/>
        <a:lstStyle/>
        <a:p>
          <a:endParaRPr lang="en-US"/>
        </a:p>
      </dgm:t>
    </dgm:pt>
    <dgm:pt modelId="{9EB5AB0A-26D1-4D21-A1F6-46CA1A3CF983}" type="parTrans" cxnId="{F753B8EE-A92A-45C7-8D51-03045A89158B}">
      <dgm:prSet/>
      <dgm:spPr/>
      <dgm:t>
        <a:bodyPr/>
        <a:lstStyle/>
        <a:p>
          <a:endParaRPr lang="en-US"/>
        </a:p>
      </dgm:t>
    </dgm:pt>
    <dgm:pt modelId="{DE0F97EB-0136-47FA-AF51-1AEE74F66C0B}" type="sibTrans" cxnId="{F753B8EE-A92A-45C7-8D51-03045A89158B}">
      <dgm:prSet/>
      <dgm:spPr/>
      <dgm:t>
        <a:bodyPr/>
        <a:lstStyle/>
        <a:p>
          <a:endParaRPr lang="en-US"/>
        </a:p>
      </dgm:t>
    </dgm:pt>
    <dgm:pt modelId="{5E21841D-5DB4-455A-9854-831F35E96ADB}" type="pres">
      <dgm:prSet presAssocID="{469971AC-1BE4-4F6A-A247-C608C007C085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1442393-1AAE-4F2B-A9DE-65887AFA8E4C}" type="pres">
      <dgm:prSet presAssocID="{E3EA722B-0E69-4E29-9C46-1FBDC2E90132}" presName="Parent" presStyleLbl="node1" presStyleIdx="0" presStyleCnt="2" custScaleX="153045" custScaleY="107341" custLinFactNeighborX="-46824" custLinFactNeighborY="-3000">
        <dgm:presLayoutVars>
          <dgm:chMax val="4"/>
          <dgm:chPref val="3"/>
        </dgm:presLayoutVars>
      </dgm:prSet>
      <dgm:spPr/>
    </dgm:pt>
    <dgm:pt modelId="{8B337955-492A-44DE-8178-21104D51C39F}" type="pres">
      <dgm:prSet presAssocID="{49D1016F-BE65-464E-8D22-6824EEAB4E9B}" presName="Accent" presStyleLbl="node1" presStyleIdx="1" presStyleCnt="2"/>
      <dgm:spPr/>
    </dgm:pt>
    <dgm:pt modelId="{60E55CFA-2F80-4C3D-AF0C-137B8718F8DF}" type="pres">
      <dgm:prSet presAssocID="{49D1016F-BE65-464E-8D22-6824EEAB4E9B}" presName="Image1" presStyleLbl="fgImgPlace1" presStyleIdx="0" presStyleCnt="3" custLinFactNeighborX="-2921" custLinFactNeighborY="84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78A09C4-4FCF-4FCA-AF65-CDF5CEAE27D2}" type="pres">
      <dgm:prSet presAssocID="{49D1016F-BE65-464E-8D22-6824EEAB4E9B}" presName="Child1" presStyleLbl="revTx" presStyleIdx="0" presStyleCnt="3" custScaleX="251980" custLinFactNeighborX="82518" custLinFactNeighborY="4531">
        <dgm:presLayoutVars>
          <dgm:chMax val="0"/>
          <dgm:chPref val="0"/>
          <dgm:bulletEnabled val="1"/>
        </dgm:presLayoutVars>
      </dgm:prSet>
      <dgm:spPr/>
    </dgm:pt>
    <dgm:pt modelId="{ED48E916-962C-4B16-870C-701F99C32A40}" type="pres">
      <dgm:prSet presAssocID="{BE73F351-EFE0-4A86-89E1-9BA4A75885AE}" presName="Image2" presStyleCnt="0"/>
      <dgm:spPr/>
    </dgm:pt>
    <dgm:pt modelId="{48C57451-7D9B-4D42-809B-8BD0EA1B3A28}" type="pres">
      <dgm:prSet presAssocID="{BE73F351-EFE0-4A86-89E1-9BA4A75885AE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559FE-CC58-4329-AA9E-B3B60B283E65}" type="pres">
      <dgm:prSet presAssocID="{BE73F351-EFE0-4A86-89E1-9BA4A75885AE}" presName="Child2" presStyleLbl="revTx" presStyleIdx="1" presStyleCnt="3" custScaleX="274131" custLinFactNeighborX="86913" custLinFactNeighborY="-5319">
        <dgm:presLayoutVars>
          <dgm:chMax val="0"/>
          <dgm:chPref val="0"/>
          <dgm:bulletEnabled val="1"/>
        </dgm:presLayoutVars>
      </dgm:prSet>
      <dgm:spPr/>
    </dgm:pt>
    <dgm:pt modelId="{8856C236-74EE-4DEC-A6EB-E8EC394586A9}" type="pres">
      <dgm:prSet presAssocID="{E29235C4-E71D-40C2-B9EB-427A01AF0015}" presName="Image3" presStyleCnt="0"/>
      <dgm:spPr/>
    </dgm:pt>
    <dgm:pt modelId="{77ABC9BC-D283-4B3D-A8D4-98FF6C9DEF16}" type="pres">
      <dgm:prSet presAssocID="{E29235C4-E71D-40C2-B9EB-427A01AF0015}" presName="Image" presStyleLbl="fgImgPlace1" presStyleIdx="2" presStyleCnt="3" custLinFactNeighborX="5485" custLinFactNeighborY="-133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204C7F-C8E4-42DA-B2B5-2B69BE591EE6}" type="pres">
      <dgm:prSet presAssocID="{E29235C4-E71D-40C2-B9EB-427A01AF0015}" presName="Child3" presStyleLbl="revTx" presStyleIdx="2" presStyleCnt="3" custScaleX="214077" custLinFactNeighborX="49187" custLinFactNeighborY="-10757">
        <dgm:presLayoutVars>
          <dgm:chMax val="0"/>
          <dgm:chPref val="0"/>
          <dgm:bulletEnabled val="1"/>
        </dgm:presLayoutVars>
      </dgm:prSet>
      <dgm:spPr/>
    </dgm:pt>
  </dgm:ptLst>
  <dgm:cxnLst>
    <dgm:cxn modelId="{6233E301-EF48-421D-8FCC-3C4747B23F99}" type="presOf" srcId="{E3EA722B-0E69-4E29-9C46-1FBDC2E90132}" destId="{91442393-1AAE-4F2B-A9DE-65887AFA8E4C}" srcOrd="0" destOrd="0" presId="urn:microsoft.com/office/officeart/2011/layout/RadialPictureList"/>
    <dgm:cxn modelId="{107FF702-BE08-4E34-8345-58F71338CE0B}" srcId="{E3EA722B-0E69-4E29-9C46-1FBDC2E90132}" destId="{BE73F351-EFE0-4A86-89E1-9BA4A75885AE}" srcOrd="1" destOrd="0" parTransId="{7CEE6EA0-48B6-44D5-96F4-85359E917346}" sibTransId="{1CD018A9-A275-4620-A666-4A08A0CAB8E7}"/>
    <dgm:cxn modelId="{E97D8930-6937-4E49-9E65-F40D4BA8F7AB}" srcId="{E3EA722B-0E69-4E29-9C46-1FBDC2E90132}" destId="{49D1016F-BE65-464E-8D22-6824EEAB4E9B}" srcOrd="0" destOrd="0" parTransId="{FC6F599E-7801-4F27-956B-A45D85FECEFC}" sibTransId="{B60EE9CB-0368-4E52-8510-7C50A7BD5414}"/>
    <dgm:cxn modelId="{C1E8DE49-9B9E-4E54-9E0A-DE68A45EB03D}" srcId="{E3EA722B-0E69-4E29-9C46-1FBDC2E90132}" destId="{E29235C4-E71D-40C2-B9EB-427A01AF0015}" srcOrd="2" destOrd="0" parTransId="{6A924577-3B77-4867-BE9B-C8293FB87767}" sibTransId="{0C89AF4D-1E14-4DB7-A294-4220B19B5687}"/>
    <dgm:cxn modelId="{27F3EF4B-59FD-43CD-B8E1-B36628C97947}" srcId="{469971AC-1BE4-4F6A-A247-C608C007C085}" destId="{E3EA722B-0E69-4E29-9C46-1FBDC2E90132}" srcOrd="0" destOrd="0" parTransId="{065CE6A9-A1B9-4787-A14B-D9A764F65312}" sibTransId="{3E5FEC0A-8D41-488E-8222-4E939A52112C}"/>
    <dgm:cxn modelId="{3FACE963-85AF-4AC1-A001-C29D9C097171}" type="presOf" srcId="{BE73F351-EFE0-4A86-89E1-9BA4A75885AE}" destId="{FFA559FE-CC58-4329-AA9E-B3B60B283E65}" srcOrd="0" destOrd="0" presId="urn:microsoft.com/office/officeart/2011/layout/RadialPictureList"/>
    <dgm:cxn modelId="{619D85B3-35CE-44F4-85AE-9B0200D5452D}" srcId="{469971AC-1BE4-4F6A-A247-C608C007C085}" destId="{DBFE9951-B6E1-4966-BF4A-8D1ABE006681}" srcOrd="2" destOrd="0" parTransId="{14BFD293-8F36-4219-B46A-48DF51C7708B}" sibTransId="{C127DBD7-1678-4FBB-99EA-73E915FF2ED7}"/>
    <dgm:cxn modelId="{407297D4-80CB-4BD5-9069-A9A8F9F062F0}" type="presOf" srcId="{49D1016F-BE65-464E-8D22-6824EEAB4E9B}" destId="{678A09C4-4FCF-4FCA-AF65-CDF5CEAE27D2}" srcOrd="0" destOrd="0" presId="urn:microsoft.com/office/officeart/2011/layout/RadialPictureList"/>
    <dgm:cxn modelId="{498C33E7-1737-4946-A9F1-C679FA939019}" type="presOf" srcId="{E29235C4-E71D-40C2-B9EB-427A01AF0015}" destId="{3C204C7F-C8E4-42DA-B2B5-2B69BE591EE6}" srcOrd="0" destOrd="0" presId="urn:microsoft.com/office/officeart/2011/layout/RadialPictureList"/>
    <dgm:cxn modelId="{F753B8EE-A92A-45C7-8D51-03045A89158B}" srcId="{469971AC-1BE4-4F6A-A247-C608C007C085}" destId="{5EB2F304-4471-421E-9111-79CF3C57D917}" srcOrd="1" destOrd="0" parTransId="{9EB5AB0A-26D1-4D21-A1F6-46CA1A3CF983}" sibTransId="{DE0F97EB-0136-47FA-AF51-1AEE74F66C0B}"/>
    <dgm:cxn modelId="{4840A1F0-FDE1-4457-BDDB-931F4A8665FD}" type="presOf" srcId="{469971AC-1BE4-4F6A-A247-C608C007C085}" destId="{5E21841D-5DB4-455A-9854-831F35E96ADB}" srcOrd="0" destOrd="0" presId="urn:microsoft.com/office/officeart/2011/layout/RadialPictureList"/>
    <dgm:cxn modelId="{8A5D06C3-F5D2-429D-961F-82F1A7206A90}" type="presParOf" srcId="{5E21841D-5DB4-455A-9854-831F35E96ADB}" destId="{91442393-1AAE-4F2B-A9DE-65887AFA8E4C}" srcOrd="0" destOrd="0" presId="urn:microsoft.com/office/officeart/2011/layout/RadialPictureList"/>
    <dgm:cxn modelId="{7CD7AD50-3A00-4BD8-BF34-4B99E396B389}" type="presParOf" srcId="{5E21841D-5DB4-455A-9854-831F35E96ADB}" destId="{8B337955-492A-44DE-8178-21104D51C39F}" srcOrd="1" destOrd="0" presId="urn:microsoft.com/office/officeart/2011/layout/RadialPictureList"/>
    <dgm:cxn modelId="{DBA03DB1-2536-4840-A654-9FAE49637BBA}" type="presParOf" srcId="{5E21841D-5DB4-455A-9854-831F35E96ADB}" destId="{60E55CFA-2F80-4C3D-AF0C-137B8718F8DF}" srcOrd="2" destOrd="0" presId="urn:microsoft.com/office/officeart/2011/layout/RadialPictureList"/>
    <dgm:cxn modelId="{49B32121-4426-41D0-81E5-E7F99D38FF0B}" type="presParOf" srcId="{5E21841D-5DB4-455A-9854-831F35E96ADB}" destId="{678A09C4-4FCF-4FCA-AF65-CDF5CEAE27D2}" srcOrd="3" destOrd="0" presId="urn:microsoft.com/office/officeart/2011/layout/RadialPictureList"/>
    <dgm:cxn modelId="{684ACF9D-2935-4F50-9578-0588B402CA25}" type="presParOf" srcId="{5E21841D-5DB4-455A-9854-831F35E96ADB}" destId="{ED48E916-962C-4B16-870C-701F99C32A40}" srcOrd="4" destOrd="0" presId="urn:microsoft.com/office/officeart/2011/layout/RadialPictureList"/>
    <dgm:cxn modelId="{9F6B3197-8CD7-401A-899B-A1D917E4FAFB}" type="presParOf" srcId="{ED48E916-962C-4B16-870C-701F99C32A40}" destId="{48C57451-7D9B-4D42-809B-8BD0EA1B3A28}" srcOrd="0" destOrd="0" presId="urn:microsoft.com/office/officeart/2011/layout/RadialPictureList"/>
    <dgm:cxn modelId="{8E6EB213-F398-42FA-AECB-D319ABDB1A09}" type="presParOf" srcId="{5E21841D-5DB4-455A-9854-831F35E96ADB}" destId="{FFA559FE-CC58-4329-AA9E-B3B60B283E65}" srcOrd="5" destOrd="0" presId="urn:microsoft.com/office/officeart/2011/layout/RadialPictureList"/>
    <dgm:cxn modelId="{E12ED973-C8F8-493D-9FA8-1A0749B19E60}" type="presParOf" srcId="{5E21841D-5DB4-455A-9854-831F35E96ADB}" destId="{8856C236-74EE-4DEC-A6EB-E8EC394586A9}" srcOrd="6" destOrd="0" presId="urn:microsoft.com/office/officeart/2011/layout/RadialPictureList"/>
    <dgm:cxn modelId="{E9E2C32A-1CA9-4119-9834-2410B13B5A69}" type="presParOf" srcId="{8856C236-74EE-4DEC-A6EB-E8EC394586A9}" destId="{77ABC9BC-D283-4B3D-A8D4-98FF6C9DEF16}" srcOrd="0" destOrd="0" presId="urn:microsoft.com/office/officeart/2011/layout/RadialPictureList"/>
    <dgm:cxn modelId="{16E99976-9539-4DF5-B25E-FA6D11690ECD}" type="presParOf" srcId="{5E21841D-5DB4-455A-9854-831F35E96ADB}" destId="{3C204C7F-C8E4-42DA-B2B5-2B69BE591EE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971AC-1BE4-4F6A-A247-C608C007C08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3F351-EFE0-4A86-89E1-9BA4A75885AE}">
      <dgm:prSet phldrT="[Text]" custT="1"/>
      <dgm:spPr/>
      <dgm:t>
        <a:bodyPr/>
        <a:lstStyle/>
        <a:p>
          <a:r>
            <a:rPr lang="en-US" sz="3600" b="1" dirty="0">
              <a:solidFill>
                <a:srgbClr val="00B050"/>
              </a:solidFill>
            </a:rPr>
            <a:t>Forces and Applications Driving Adoption </a:t>
          </a:r>
        </a:p>
      </dgm:t>
    </dgm:pt>
    <dgm:pt modelId="{7CEE6EA0-48B6-44D5-96F4-85359E917346}" type="parTrans" cxnId="{107FF702-BE08-4E34-8345-58F71338CE0B}">
      <dgm:prSet/>
      <dgm:spPr/>
      <dgm:t>
        <a:bodyPr/>
        <a:lstStyle/>
        <a:p>
          <a:endParaRPr lang="en-US"/>
        </a:p>
      </dgm:t>
    </dgm:pt>
    <dgm:pt modelId="{1CD018A9-A275-4620-A666-4A08A0CAB8E7}" type="sibTrans" cxnId="{107FF702-BE08-4E34-8345-58F71338CE0B}">
      <dgm:prSet/>
      <dgm:spPr/>
      <dgm:t>
        <a:bodyPr/>
        <a:lstStyle/>
        <a:p>
          <a:endParaRPr lang="en-US"/>
        </a:p>
      </dgm:t>
    </dgm:pt>
    <dgm:pt modelId="{E29235C4-E71D-40C2-B9EB-427A01AF0015}">
      <dgm:prSet phldrT="[Text]" custT="1"/>
      <dgm:spPr/>
      <dgm:t>
        <a:bodyPr/>
        <a:lstStyle/>
        <a:p>
          <a:r>
            <a:rPr lang="en-US" sz="2400" b="1" dirty="0"/>
            <a:t>Market Opportunities </a:t>
          </a:r>
        </a:p>
      </dgm:t>
    </dgm:pt>
    <dgm:pt modelId="{6A924577-3B77-4867-BE9B-C8293FB87767}" type="parTrans" cxnId="{C1E8DE49-9B9E-4E54-9E0A-DE68A45EB03D}">
      <dgm:prSet/>
      <dgm:spPr/>
      <dgm:t>
        <a:bodyPr/>
        <a:lstStyle/>
        <a:p>
          <a:endParaRPr lang="en-US"/>
        </a:p>
      </dgm:t>
    </dgm:pt>
    <dgm:pt modelId="{0C89AF4D-1E14-4DB7-A294-4220B19B5687}" type="sibTrans" cxnId="{C1E8DE49-9B9E-4E54-9E0A-DE68A45EB03D}">
      <dgm:prSet/>
      <dgm:spPr/>
      <dgm:t>
        <a:bodyPr/>
        <a:lstStyle/>
        <a:p>
          <a:endParaRPr lang="en-US"/>
        </a:p>
      </dgm:t>
    </dgm:pt>
    <dgm:pt modelId="{49D1016F-BE65-464E-8D22-6824EEAB4E9B}">
      <dgm:prSet phldrT="[Text]" custT="1"/>
      <dgm:spPr/>
      <dgm:t>
        <a:bodyPr/>
        <a:lstStyle/>
        <a:p>
          <a:r>
            <a:rPr lang="en-US" sz="2400" b="1" dirty="0"/>
            <a:t>Edge Computing Overview</a:t>
          </a:r>
        </a:p>
      </dgm:t>
    </dgm:pt>
    <dgm:pt modelId="{B60EE9CB-0368-4E52-8510-7C50A7BD5414}" type="sibTrans" cxnId="{E97D8930-6937-4E49-9E65-F40D4BA8F7AB}">
      <dgm:prSet/>
      <dgm:spPr/>
      <dgm:t>
        <a:bodyPr/>
        <a:lstStyle/>
        <a:p>
          <a:endParaRPr lang="en-US"/>
        </a:p>
      </dgm:t>
    </dgm:pt>
    <dgm:pt modelId="{FC6F599E-7801-4F27-956B-A45D85FECEFC}" type="parTrans" cxnId="{E97D8930-6937-4E49-9E65-F40D4BA8F7AB}">
      <dgm:prSet/>
      <dgm:spPr/>
      <dgm:t>
        <a:bodyPr/>
        <a:lstStyle/>
        <a:p>
          <a:endParaRPr lang="en-US"/>
        </a:p>
      </dgm:t>
    </dgm:pt>
    <dgm:pt modelId="{E3EA722B-0E69-4E29-9C46-1FBDC2E90132}">
      <dgm:prSet phldrT="[Text]" custT="1"/>
      <dgm:spPr/>
      <dgm:t>
        <a:bodyPr/>
        <a:lstStyle/>
        <a:p>
          <a:r>
            <a:rPr lang="en-US" sz="2400" dirty="0"/>
            <a:t>Pushing</a:t>
          </a:r>
          <a:r>
            <a:rPr lang="en-US" sz="2400" baseline="0" dirty="0"/>
            <a:t> the Edge – Monetization Coming into Focus</a:t>
          </a:r>
          <a:endParaRPr lang="en-US" sz="2400" dirty="0"/>
        </a:p>
      </dgm:t>
    </dgm:pt>
    <dgm:pt modelId="{3E5FEC0A-8D41-488E-8222-4E939A52112C}" type="sibTrans" cxnId="{27F3EF4B-59FD-43CD-B8E1-B36628C97947}">
      <dgm:prSet/>
      <dgm:spPr/>
      <dgm:t>
        <a:bodyPr/>
        <a:lstStyle/>
        <a:p>
          <a:endParaRPr lang="en-US"/>
        </a:p>
      </dgm:t>
    </dgm:pt>
    <dgm:pt modelId="{065CE6A9-A1B9-4787-A14B-D9A764F65312}" type="parTrans" cxnId="{27F3EF4B-59FD-43CD-B8E1-B36628C97947}">
      <dgm:prSet/>
      <dgm:spPr/>
      <dgm:t>
        <a:bodyPr/>
        <a:lstStyle/>
        <a:p>
          <a:endParaRPr lang="en-US"/>
        </a:p>
      </dgm:t>
    </dgm:pt>
    <dgm:pt modelId="{DBFE9951-B6E1-4966-BF4A-8D1ABE006681}">
      <dgm:prSet/>
      <dgm:spPr/>
      <dgm:t>
        <a:bodyPr/>
        <a:lstStyle/>
        <a:p>
          <a:endParaRPr lang="en-US"/>
        </a:p>
      </dgm:t>
    </dgm:pt>
    <dgm:pt modelId="{14BFD293-8F36-4219-B46A-48DF51C7708B}" type="parTrans" cxnId="{619D85B3-35CE-44F4-85AE-9B0200D5452D}">
      <dgm:prSet/>
      <dgm:spPr/>
      <dgm:t>
        <a:bodyPr/>
        <a:lstStyle/>
        <a:p>
          <a:endParaRPr lang="en-US"/>
        </a:p>
      </dgm:t>
    </dgm:pt>
    <dgm:pt modelId="{C127DBD7-1678-4FBB-99EA-73E915FF2ED7}" type="sibTrans" cxnId="{619D85B3-35CE-44F4-85AE-9B0200D5452D}">
      <dgm:prSet/>
      <dgm:spPr/>
      <dgm:t>
        <a:bodyPr/>
        <a:lstStyle/>
        <a:p>
          <a:endParaRPr lang="en-US"/>
        </a:p>
      </dgm:t>
    </dgm:pt>
    <dgm:pt modelId="{5EB2F304-4471-421E-9111-79CF3C57D917}">
      <dgm:prSet/>
      <dgm:spPr/>
      <dgm:t>
        <a:bodyPr/>
        <a:lstStyle/>
        <a:p>
          <a:endParaRPr lang="en-US"/>
        </a:p>
      </dgm:t>
    </dgm:pt>
    <dgm:pt modelId="{9EB5AB0A-26D1-4D21-A1F6-46CA1A3CF983}" type="parTrans" cxnId="{F753B8EE-A92A-45C7-8D51-03045A89158B}">
      <dgm:prSet/>
      <dgm:spPr/>
      <dgm:t>
        <a:bodyPr/>
        <a:lstStyle/>
        <a:p>
          <a:endParaRPr lang="en-US"/>
        </a:p>
      </dgm:t>
    </dgm:pt>
    <dgm:pt modelId="{DE0F97EB-0136-47FA-AF51-1AEE74F66C0B}" type="sibTrans" cxnId="{F753B8EE-A92A-45C7-8D51-03045A89158B}">
      <dgm:prSet/>
      <dgm:spPr/>
      <dgm:t>
        <a:bodyPr/>
        <a:lstStyle/>
        <a:p>
          <a:endParaRPr lang="en-US"/>
        </a:p>
      </dgm:t>
    </dgm:pt>
    <dgm:pt modelId="{5E21841D-5DB4-455A-9854-831F35E96ADB}" type="pres">
      <dgm:prSet presAssocID="{469971AC-1BE4-4F6A-A247-C608C007C085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1442393-1AAE-4F2B-A9DE-65887AFA8E4C}" type="pres">
      <dgm:prSet presAssocID="{E3EA722B-0E69-4E29-9C46-1FBDC2E90132}" presName="Parent" presStyleLbl="node1" presStyleIdx="0" presStyleCnt="2" custScaleX="153045" custScaleY="107341" custLinFactNeighborX="-46824" custLinFactNeighborY="-3000">
        <dgm:presLayoutVars>
          <dgm:chMax val="4"/>
          <dgm:chPref val="3"/>
        </dgm:presLayoutVars>
      </dgm:prSet>
      <dgm:spPr/>
    </dgm:pt>
    <dgm:pt modelId="{8B337955-492A-44DE-8178-21104D51C39F}" type="pres">
      <dgm:prSet presAssocID="{49D1016F-BE65-464E-8D22-6824EEAB4E9B}" presName="Accent" presStyleLbl="node1" presStyleIdx="1" presStyleCnt="2"/>
      <dgm:spPr/>
    </dgm:pt>
    <dgm:pt modelId="{60E55CFA-2F80-4C3D-AF0C-137B8718F8DF}" type="pres">
      <dgm:prSet presAssocID="{49D1016F-BE65-464E-8D22-6824EEAB4E9B}" presName="Image1" presStyleLbl="fgImgPlace1" presStyleIdx="0" presStyleCnt="3" custLinFactNeighborX="-2921" custLinFactNeighborY="84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78A09C4-4FCF-4FCA-AF65-CDF5CEAE27D2}" type="pres">
      <dgm:prSet presAssocID="{49D1016F-BE65-464E-8D22-6824EEAB4E9B}" presName="Child1" presStyleLbl="revTx" presStyleIdx="0" presStyleCnt="3" custScaleX="251980" custLinFactNeighborX="82518" custLinFactNeighborY="4531">
        <dgm:presLayoutVars>
          <dgm:chMax val="0"/>
          <dgm:chPref val="0"/>
          <dgm:bulletEnabled val="1"/>
        </dgm:presLayoutVars>
      </dgm:prSet>
      <dgm:spPr/>
    </dgm:pt>
    <dgm:pt modelId="{ED48E916-962C-4B16-870C-701F99C32A40}" type="pres">
      <dgm:prSet presAssocID="{BE73F351-EFE0-4A86-89E1-9BA4A75885AE}" presName="Image2" presStyleCnt="0"/>
      <dgm:spPr/>
    </dgm:pt>
    <dgm:pt modelId="{48C57451-7D9B-4D42-809B-8BD0EA1B3A28}" type="pres">
      <dgm:prSet presAssocID="{BE73F351-EFE0-4A86-89E1-9BA4A75885AE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559FE-CC58-4329-AA9E-B3B60B283E65}" type="pres">
      <dgm:prSet presAssocID="{BE73F351-EFE0-4A86-89E1-9BA4A75885AE}" presName="Child2" presStyleLbl="revTx" presStyleIdx="1" presStyleCnt="3" custScaleX="274131" custLinFactNeighborX="86913" custLinFactNeighborY="-5319">
        <dgm:presLayoutVars>
          <dgm:chMax val="0"/>
          <dgm:chPref val="0"/>
          <dgm:bulletEnabled val="1"/>
        </dgm:presLayoutVars>
      </dgm:prSet>
      <dgm:spPr/>
    </dgm:pt>
    <dgm:pt modelId="{8856C236-74EE-4DEC-A6EB-E8EC394586A9}" type="pres">
      <dgm:prSet presAssocID="{E29235C4-E71D-40C2-B9EB-427A01AF0015}" presName="Image3" presStyleCnt="0"/>
      <dgm:spPr/>
    </dgm:pt>
    <dgm:pt modelId="{77ABC9BC-D283-4B3D-A8D4-98FF6C9DEF16}" type="pres">
      <dgm:prSet presAssocID="{E29235C4-E71D-40C2-B9EB-427A01AF0015}" presName="Image" presStyleLbl="fgImgPlace1" presStyleIdx="2" presStyleCnt="3" custLinFactNeighborX="5485" custLinFactNeighborY="-133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204C7F-C8E4-42DA-B2B5-2B69BE591EE6}" type="pres">
      <dgm:prSet presAssocID="{E29235C4-E71D-40C2-B9EB-427A01AF0015}" presName="Child3" presStyleLbl="revTx" presStyleIdx="2" presStyleCnt="3" custScaleX="214077" custLinFactNeighborX="49187" custLinFactNeighborY="-10757">
        <dgm:presLayoutVars>
          <dgm:chMax val="0"/>
          <dgm:chPref val="0"/>
          <dgm:bulletEnabled val="1"/>
        </dgm:presLayoutVars>
      </dgm:prSet>
      <dgm:spPr/>
    </dgm:pt>
  </dgm:ptLst>
  <dgm:cxnLst>
    <dgm:cxn modelId="{6233E301-EF48-421D-8FCC-3C4747B23F99}" type="presOf" srcId="{E3EA722B-0E69-4E29-9C46-1FBDC2E90132}" destId="{91442393-1AAE-4F2B-A9DE-65887AFA8E4C}" srcOrd="0" destOrd="0" presId="urn:microsoft.com/office/officeart/2011/layout/RadialPictureList"/>
    <dgm:cxn modelId="{107FF702-BE08-4E34-8345-58F71338CE0B}" srcId="{E3EA722B-0E69-4E29-9C46-1FBDC2E90132}" destId="{BE73F351-EFE0-4A86-89E1-9BA4A75885AE}" srcOrd="1" destOrd="0" parTransId="{7CEE6EA0-48B6-44D5-96F4-85359E917346}" sibTransId="{1CD018A9-A275-4620-A666-4A08A0CAB8E7}"/>
    <dgm:cxn modelId="{E97D8930-6937-4E49-9E65-F40D4BA8F7AB}" srcId="{E3EA722B-0E69-4E29-9C46-1FBDC2E90132}" destId="{49D1016F-BE65-464E-8D22-6824EEAB4E9B}" srcOrd="0" destOrd="0" parTransId="{FC6F599E-7801-4F27-956B-A45D85FECEFC}" sibTransId="{B60EE9CB-0368-4E52-8510-7C50A7BD5414}"/>
    <dgm:cxn modelId="{C1E8DE49-9B9E-4E54-9E0A-DE68A45EB03D}" srcId="{E3EA722B-0E69-4E29-9C46-1FBDC2E90132}" destId="{E29235C4-E71D-40C2-B9EB-427A01AF0015}" srcOrd="2" destOrd="0" parTransId="{6A924577-3B77-4867-BE9B-C8293FB87767}" sibTransId="{0C89AF4D-1E14-4DB7-A294-4220B19B5687}"/>
    <dgm:cxn modelId="{27F3EF4B-59FD-43CD-B8E1-B36628C97947}" srcId="{469971AC-1BE4-4F6A-A247-C608C007C085}" destId="{E3EA722B-0E69-4E29-9C46-1FBDC2E90132}" srcOrd="0" destOrd="0" parTransId="{065CE6A9-A1B9-4787-A14B-D9A764F65312}" sibTransId="{3E5FEC0A-8D41-488E-8222-4E939A52112C}"/>
    <dgm:cxn modelId="{3FACE963-85AF-4AC1-A001-C29D9C097171}" type="presOf" srcId="{BE73F351-EFE0-4A86-89E1-9BA4A75885AE}" destId="{FFA559FE-CC58-4329-AA9E-B3B60B283E65}" srcOrd="0" destOrd="0" presId="urn:microsoft.com/office/officeart/2011/layout/RadialPictureList"/>
    <dgm:cxn modelId="{619D85B3-35CE-44F4-85AE-9B0200D5452D}" srcId="{469971AC-1BE4-4F6A-A247-C608C007C085}" destId="{DBFE9951-B6E1-4966-BF4A-8D1ABE006681}" srcOrd="2" destOrd="0" parTransId="{14BFD293-8F36-4219-B46A-48DF51C7708B}" sibTransId="{C127DBD7-1678-4FBB-99EA-73E915FF2ED7}"/>
    <dgm:cxn modelId="{407297D4-80CB-4BD5-9069-A9A8F9F062F0}" type="presOf" srcId="{49D1016F-BE65-464E-8D22-6824EEAB4E9B}" destId="{678A09C4-4FCF-4FCA-AF65-CDF5CEAE27D2}" srcOrd="0" destOrd="0" presId="urn:microsoft.com/office/officeart/2011/layout/RadialPictureList"/>
    <dgm:cxn modelId="{498C33E7-1737-4946-A9F1-C679FA939019}" type="presOf" srcId="{E29235C4-E71D-40C2-B9EB-427A01AF0015}" destId="{3C204C7F-C8E4-42DA-B2B5-2B69BE591EE6}" srcOrd="0" destOrd="0" presId="urn:microsoft.com/office/officeart/2011/layout/RadialPictureList"/>
    <dgm:cxn modelId="{F753B8EE-A92A-45C7-8D51-03045A89158B}" srcId="{469971AC-1BE4-4F6A-A247-C608C007C085}" destId="{5EB2F304-4471-421E-9111-79CF3C57D917}" srcOrd="1" destOrd="0" parTransId="{9EB5AB0A-26D1-4D21-A1F6-46CA1A3CF983}" sibTransId="{DE0F97EB-0136-47FA-AF51-1AEE74F66C0B}"/>
    <dgm:cxn modelId="{4840A1F0-FDE1-4457-BDDB-931F4A8665FD}" type="presOf" srcId="{469971AC-1BE4-4F6A-A247-C608C007C085}" destId="{5E21841D-5DB4-455A-9854-831F35E96ADB}" srcOrd="0" destOrd="0" presId="urn:microsoft.com/office/officeart/2011/layout/RadialPictureList"/>
    <dgm:cxn modelId="{8A5D06C3-F5D2-429D-961F-82F1A7206A90}" type="presParOf" srcId="{5E21841D-5DB4-455A-9854-831F35E96ADB}" destId="{91442393-1AAE-4F2B-A9DE-65887AFA8E4C}" srcOrd="0" destOrd="0" presId="urn:microsoft.com/office/officeart/2011/layout/RadialPictureList"/>
    <dgm:cxn modelId="{7CD7AD50-3A00-4BD8-BF34-4B99E396B389}" type="presParOf" srcId="{5E21841D-5DB4-455A-9854-831F35E96ADB}" destId="{8B337955-492A-44DE-8178-21104D51C39F}" srcOrd="1" destOrd="0" presId="urn:microsoft.com/office/officeart/2011/layout/RadialPictureList"/>
    <dgm:cxn modelId="{DBA03DB1-2536-4840-A654-9FAE49637BBA}" type="presParOf" srcId="{5E21841D-5DB4-455A-9854-831F35E96ADB}" destId="{60E55CFA-2F80-4C3D-AF0C-137B8718F8DF}" srcOrd="2" destOrd="0" presId="urn:microsoft.com/office/officeart/2011/layout/RadialPictureList"/>
    <dgm:cxn modelId="{49B32121-4426-41D0-81E5-E7F99D38FF0B}" type="presParOf" srcId="{5E21841D-5DB4-455A-9854-831F35E96ADB}" destId="{678A09C4-4FCF-4FCA-AF65-CDF5CEAE27D2}" srcOrd="3" destOrd="0" presId="urn:microsoft.com/office/officeart/2011/layout/RadialPictureList"/>
    <dgm:cxn modelId="{684ACF9D-2935-4F50-9578-0588B402CA25}" type="presParOf" srcId="{5E21841D-5DB4-455A-9854-831F35E96ADB}" destId="{ED48E916-962C-4B16-870C-701F99C32A40}" srcOrd="4" destOrd="0" presId="urn:microsoft.com/office/officeart/2011/layout/RadialPictureList"/>
    <dgm:cxn modelId="{9F6B3197-8CD7-401A-899B-A1D917E4FAFB}" type="presParOf" srcId="{ED48E916-962C-4B16-870C-701F99C32A40}" destId="{48C57451-7D9B-4D42-809B-8BD0EA1B3A28}" srcOrd="0" destOrd="0" presId="urn:microsoft.com/office/officeart/2011/layout/RadialPictureList"/>
    <dgm:cxn modelId="{8E6EB213-F398-42FA-AECB-D319ABDB1A09}" type="presParOf" srcId="{5E21841D-5DB4-455A-9854-831F35E96ADB}" destId="{FFA559FE-CC58-4329-AA9E-B3B60B283E65}" srcOrd="5" destOrd="0" presId="urn:microsoft.com/office/officeart/2011/layout/RadialPictureList"/>
    <dgm:cxn modelId="{E12ED973-C8F8-493D-9FA8-1A0749B19E60}" type="presParOf" srcId="{5E21841D-5DB4-455A-9854-831F35E96ADB}" destId="{8856C236-74EE-4DEC-A6EB-E8EC394586A9}" srcOrd="6" destOrd="0" presId="urn:microsoft.com/office/officeart/2011/layout/RadialPictureList"/>
    <dgm:cxn modelId="{E9E2C32A-1CA9-4119-9834-2410B13B5A69}" type="presParOf" srcId="{8856C236-74EE-4DEC-A6EB-E8EC394586A9}" destId="{77ABC9BC-D283-4B3D-A8D4-98FF6C9DEF16}" srcOrd="0" destOrd="0" presId="urn:microsoft.com/office/officeart/2011/layout/RadialPictureList"/>
    <dgm:cxn modelId="{16E99976-9539-4DF5-B25E-FA6D11690ECD}" type="presParOf" srcId="{5E21841D-5DB4-455A-9854-831F35E96ADB}" destId="{3C204C7F-C8E4-42DA-B2B5-2B69BE591EE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971AC-1BE4-4F6A-A247-C608C007C08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3F351-EFE0-4A86-89E1-9BA4A75885AE}">
      <dgm:prSet phldrT="[Text]" custT="1"/>
      <dgm:spPr/>
      <dgm:t>
        <a:bodyPr/>
        <a:lstStyle/>
        <a:p>
          <a:r>
            <a:rPr lang="en-US" sz="2400" b="1" dirty="0"/>
            <a:t>Forces and Applications Driving Adoption </a:t>
          </a:r>
        </a:p>
      </dgm:t>
    </dgm:pt>
    <dgm:pt modelId="{7CEE6EA0-48B6-44D5-96F4-85359E917346}" type="parTrans" cxnId="{107FF702-BE08-4E34-8345-58F71338CE0B}">
      <dgm:prSet/>
      <dgm:spPr/>
      <dgm:t>
        <a:bodyPr/>
        <a:lstStyle/>
        <a:p>
          <a:endParaRPr lang="en-US"/>
        </a:p>
      </dgm:t>
    </dgm:pt>
    <dgm:pt modelId="{1CD018A9-A275-4620-A666-4A08A0CAB8E7}" type="sibTrans" cxnId="{107FF702-BE08-4E34-8345-58F71338CE0B}">
      <dgm:prSet/>
      <dgm:spPr/>
      <dgm:t>
        <a:bodyPr/>
        <a:lstStyle/>
        <a:p>
          <a:endParaRPr lang="en-US"/>
        </a:p>
      </dgm:t>
    </dgm:pt>
    <dgm:pt modelId="{E29235C4-E71D-40C2-B9EB-427A01AF0015}">
      <dgm:prSet phldrT="[Text]" custT="1"/>
      <dgm:spPr/>
      <dgm:t>
        <a:bodyPr/>
        <a:lstStyle/>
        <a:p>
          <a:r>
            <a:rPr lang="en-US" sz="3600" b="1" dirty="0">
              <a:solidFill>
                <a:srgbClr val="00B050"/>
              </a:solidFill>
            </a:rPr>
            <a:t>Market Opportunities </a:t>
          </a:r>
        </a:p>
      </dgm:t>
    </dgm:pt>
    <dgm:pt modelId="{6A924577-3B77-4867-BE9B-C8293FB87767}" type="parTrans" cxnId="{C1E8DE49-9B9E-4E54-9E0A-DE68A45EB03D}">
      <dgm:prSet/>
      <dgm:spPr/>
      <dgm:t>
        <a:bodyPr/>
        <a:lstStyle/>
        <a:p>
          <a:endParaRPr lang="en-US"/>
        </a:p>
      </dgm:t>
    </dgm:pt>
    <dgm:pt modelId="{0C89AF4D-1E14-4DB7-A294-4220B19B5687}" type="sibTrans" cxnId="{C1E8DE49-9B9E-4E54-9E0A-DE68A45EB03D}">
      <dgm:prSet/>
      <dgm:spPr/>
      <dgm:t>
        <a:bodyPr/>
        <a:lstStyle/>
        <a:p>
          <a:endParaRPr lang="en-US"/>
        </a:p>
      </dgm:t>
    </dgm:pt>
    <dgm:pt modelId="{49D1016F-BE65-464E-8D22-6824EEAB4E9B}">
      <dgm:prSet phldrT="[Text]" custT="1"/>
      <dgm:spPr/>
      <dgm:t>
        <a:bodyPr/>
        <a:lstStyle/>
        <a:p>
          <a:r>
            <a:rPr lang="en-US" sz="2400" b="1" dirty="0"/>
            <a:t>Edge Computing Overview</a:t>
          </a:r>
        </a:p>
      </dgm:t>
    </dgm:pt>
    <dgm:pt modelId="{B60EE9CB-0368-4E52-8510-7C50A7BD5414}" type="sibTrans" cxnId="{E97D8930-6937-4E49-9E65-F40D4BA8F7AB}">
      <dgm:prSet/>
      <dgm:spPr/>
      <dgm:t>
        <a:bodyPr/>
        <a:lstStyle/>
        <a:p>
          <a:endParaRPr lang="en-US"/>
        </a:p>
      </dgm:t>
    </dgm:pt>
    <dgm:pt modelId="{FC6F599E-7801-4F27-956B-A45D85FECEFC}" type="parTrans" cxnId="{E97D8930-6937-4E49-9E65-F40D4BA8F7AB}">
      <dgm:prSet/>
      <dgm:spPr/>
      <dgm:t>
        <a:bodyPr/>
        <a:lstStyle/>
        <a:p>
          <a:endParaRPr lang="en-US"/>
        </a:p>
      </dgm:t>
    </dgm:pt>
    <dgm:pt modelId="{E3EA722B-0E69-4E29-9C46-1FBDC2E90132}">
      <dgm:prSet phldrT="[Text]" custT="1"/>
      <dgm:spPr/>
      <dgm:t>
        <a:bodyPr/>
        <a:lstStyle/>
        <a:p>
          <a:r>
            <a:rPr lang="en-US" sz="2400" dirty="0"/>
            <a:t>Pushing</a:t>
          </a:r>
          <a:r>
            <a:rPr lang="en-US" sz="2400" baseline="0" dirty="0"/>
            <a:t> the Edge – Monetization Coming into Focus</a:t>
          </a:r>
          <a:endParaRPr lang="en-US" sz="2400" dirty="0"/>
        </a:p>
      </dgm:t>
    </dgm:pt>
    <dgm:pt modelId="{3E5FEC0A-8D41-488E-8222-4E939A52112C}" type="sibTrans" cxnId="{27F3EF4B-59FD-43CD-B8E1-B36628C97947}">
      <dgm:prSet/>
      <dgm:spPr/>
      <dgm:t>
        <a:bodyPr/>
        <a:lstStyle/>
        <a:p>
          <a:endParaRPr lang="en-US"/>
        </a:p>
      </dgm:t>
    </dgm:pt>
    <dgm:pt modelId="{065CE6A9-A1B9-4787-A14B-D9A764F65312}" type="parTrans" cxnId="{27F3EF4B-59FD-43CD-B8E1-B36628C97947}">
      <dgm:prSet/>
      <dgm:spPr/>
      <dgm:t>
        <a:bodyPr/>
        <a:lstStyle/>
        <a:p>
          <a:endParaRPr lang="en-US"/>
        </a:p>
      </dgm:t>
    </dgm:pt>
    <dgm:pt modelId="{DBFE9951-B6E1-4966-BF4A-8D1ABE006681}">
      <dgm:prSet/>
      <dgm:spPr/>
      <dgm:t>
        <a:bodyPr/>
        <a:lstStyle/>
        <a:p>
          <a:endParaRPr lang="en-US"/>
        </a:p>
      </dgm:t>
    </dgm:pt>
    <dgm:pt modelId="{14BFD293-8F36-4219-B46A-48DF51C7708B}" type="parTrans" cxnId="{619D85B3-35CE-44F4-85AE-9B0200D5452D}">
      <dgm:prSet/>
      <dgm:spPr/>
      <dgm:t>
        <a:bodyPr/>
        <a:lstStyle/>
        <a:p>
          <a:endParaRPr lang="en-US"/>
        </a:p>
      </dgm:t>
    </dgm:pt>
    <dgm:pt modelId="{C127DBD7-1678-4FBB-99EA-73E915FF2ED7}" type="sibTrans" cxnId="{619D85B3-35CE-44F4-85AE-9B0200D5452D}">
      <dgm:prSet/>
      <dgm:spPr/>
      <dgm:t>
        <a:bodyPr/>
        <a:lstStyle/>
        <a:p>
          <a:endParaRPr lang="en-US"/>
        </a:p>
      </dgm:t>
    </dgm:pt>
    <dgm:pt modelId="{5EB2F304-4471-421E-9111-79CF3C57D917}">
      <dgm:prSet/>
      <dgm:spPr/>
      <dgm:t>
        <a:bodyPr/>
        <a:lstStyle/>
        <a:p>
          <a:endParaRPr lang="en-US"/>
        </a:p>
      </dgm:t>
    </dgm:pt>
    <dgm:pt modelId="{9EB5AB0A-26D1-4D21-A1F6-46CA1A3CF983}" type="parTrans" cxnId="{F753B8EE-A92A-45C7-8D51-03045A89158B}">
      <dgm:prSet/>
      <dgm:spPr/>
      <dgm:t>
        <a:bodyPr/>
        <a:lstStyle/>
        <a:p>
          <a:endParaRPr lang="en-US"/>
        </a:p>
      </dgm:t>
    </dgm:pt>
    <dgm:pt modelId="{DE0F97EB-0136-47FA-AF51-1AEE74F66C0B}" type="sibTrans" cxnId="{F753B8EE-A92A-45C7-8D51-03045A89158B}">
      <dgm:prSet/>
      <dgm:spPr/>
      <dgm:t>
        <a:bodyPr/>
        <a:lstStyle/>
        <a:p>
          <a:endParaRPr lang="en-US"/>
        </a:p>
      </dgm:t>
    </dgm:pt>
    <dgm:pt modelId="{5E21841D-5DB4-455A-9854-831F35E96ADB}" type="pres">
      <dgm:prSet presAssocID="{469971AC-1BE4-4F6A-A247-C608C007C085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1442393-1AAE-4F2B-A9DE-65887AFA8E4C}" type="pres">
      <dgm:prSet presAssocID="{E3EA722B-0E69-4E29-9C46-1FBDC2E90132}" presName="Parent" presStyleLbl="node1" presStyleIdx="0" presStyleCnt="2" custScaleX="153045" custScaleY="107341" custLinFactNeighborX="-46824" custLinFactNeighborY="-3000">
        <dgm:presLayoutVars>
          <dgm:chMax val="4"/>
          <dgm:chPref val="3"/>
        </dgm:presLayoutVars>
      </dgm:prSet>
      <dgm:spPr/>
    </dgm:pt>
    <dgm:pt modelId="{8B337955-492A-44DE-8178-21104D51C39F}" type="pres">
      <dgm:prSet presAssocID="{49D1016F-BE65-464E-8D22-6824EEAB4E9B}" presName="Accent" presStyleLbl="node1" presStyleIdx="1" presStyleCnt="2"/>
      <dgm:spPr/>
    </dgm:pt>
    <dgm:pt modelId="{60E55CFA-2F80-4C3D-AF0C-137B8718F8DF}" type="pres">
      <dgm:prSet presAssocID="{49D1016F-BE65-464E-8D22-6824EEAB4E9B}" presName="Image1" presStyleLbl="fgImgPlace1" presStyleIdx="0" presStyleCnt="3" custLinFactNeighborX="-2921" custLinFactNeighborY="84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78A09C4-4FCF-4FCA-AF65-CDF5CEAE27D2}" type="pres">
      <dgm:prSet presAssocID="{49D1016F-BE65-464E-8D22-6824EEAB4E9B}" presName="Child1" presStyleLbl="revTx" presStyleIdx="0" presStyleCnt="3" custScaleX="251980" custLinFactNeighborX="82518" custLinFactNeighborY="4531">
        <dgm:presLayoutVars>
          <dgm:chMax val="0"/>
          <dgm:chPref val="0"/>
          <dgm:bulletEnabled val="1"/>
        </dgm:presLayoutVars>
      </dgm:prSet>
      <dgm:spPr/>
    </dgm:pt>
    <dgm:pt modelId="{ED48E916-962C-4B16-870C-701F99C32A40}" type="pres">
      <dgm:prSet presAssocID="{BE73F351-EFE0-4A86-89E1-9BA4A75885AE}" presName="Image2" presStyleCnt="0"/>
      <dgm:spPr/>
    </dgm:pt>
    <dgm:pt modelId="{48C57451-7D9B-4D42-809B-8BD0EA1B3A28}" type="pres">
      <dgm:prSet presAssocID="{BE73F351-EFE0-4A86-89E1-9BA4A75885AE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559FE-CC58-4329-AA9E-B3B60B283E65}" type="pres">
      <dgm:prSet presAssocID="{BE73F351-EFE0-4A86-89E1-9BA4A75885AE}" presName="Child2" presStyleLbl="revTx" presStyleIdx="1" presStyleCnt="3" custScaleX="274131" custLinFactNeighborX="94033" custLinFactNeighborY="-567">
        <dgm:presLayoutVars>
          <dgm:chMax val="0"/>
          <dgm:chPref val="0"/>
          <dgm:bulletEnabled val="1"/>
        </dgm:presLayoutVars>
      </dgm:prSet>
      <dgm:spPr/>
    </dgm:pt>
    <dgm:pt modelId="{8856C236-74EE-4DEC-A6EB-E8EC394586A9}" type="pres">
      <dgm:prSet presAssocID="{E29235C4-E71D-40C2-B9EB-427A01AF0015}" presName="Image3" presStyleCnt="0"/>
      <dgm:spPr/>
    </dgm:pt>
    <dgm:pt modelId="{77ABC9BC-D283-4B3D-A8D4-98FF6C9DEF16}" type="pres">
      <dgm:prSet presAssocID="{E29235C4-E71D-40C2-B9EB-427A01AF0015}" presName="Image" presStyleLbl="fgImgPlace1" presStyleIdx="2" presStyleCnt="3" custLinFactNeighborX="5485" custLinFactNeighborY="-133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204C7F-C8E4-42DA-B2B5-2B69BE591EE6}" type="pres">
      <dgm:prSet presAssocID="{E29235C4-E71D-40C2-B9EB-427A01AF0015}" presName="Child3" presStyleLbl="revTx" presStyleIdx="2" presStyleCnt="3" custScaleX="299194" custLinFactNeighborX="93734" custLinFactNeighborY="-7096">
        <dgm:presLayoutVars>
          <dgm:chMax val="0"/>
          <dgm:chPref val="0"/>
          <dgm:bulletEnabled val="1"/>
        </dgm:presLayoutVars>
      </dgm:prSet>
      <dgm:spPr/>
    </dgm:pt>
  </dgm:ptLst>
  <dgm:cxnLst>
    <dgm:cxn modelId="{6233E301-EF48-421D-8FCC-3C4747B23F99}" type="presOf" srcId="{E3EA722B-0E69-4E29-9C46-1FBDC2E90132}" destId="{91442393-1AAE-4F2B-A9DE-65887AFA8E4C}" srcOrd="0" destOrd="0" presId="urn:microsoft.com/office/officeart/2011/layout/RadialPictureList"/>
    <dgm:cxn modelId="{107FF702-BE08-4E34-8345-58F71338CE0B}" srcId="{E3EA722B-0E69-4E29-9C46-1FBDC2E90132}" destId="{BE73F351-EFE0-4A86-89E1-9BA4A75885AE}" srcOrd="1" destOrd="0" parTransId="{7CEE6EA0-48B6-44D5-96F4-85359E917346}" sibTransId="{1CD018A9-A275-4620-A666-4A08A0CAB8E7}"/>
    <dgm:cxn modelId="{E97D8930-6937-4E49-9E65-F40D4BA8F7AB}" srcId="{E3EA722B-0E69-4E29-9C46-1FBDC2E90132}" destId="{49D1016F-BE65-464E-8D22-6824EEAB4E9B}" srcOrd="0" destOrd="0" parTransId="{FC6F599E-7801-4F27-956B-A45D85FECEFC}" sibTransId="{B60EE9CB-0368-4E52-8510-7C50A7BD5414}"/>
    <dgm:cxn modelId="{C1E8DE49-9B9E-4E54-9E0A-DE68A45EB03D}" srcId="{E3EA722B-0E69-4E29-9C46-1FBDC2E90132}" destId="{E29235C4-E71D-40C2-B9EB-427A01AF0015}" srcOrd="2" destOrd="0" parTransId="{6A924577-3B77-4867-BE9B-C8293FB87767}" sibTransId="{0C89AF4D-1E14-4DB7-A294-4220B19B5687}"/>
    <dgm:cxn modelId="{27F3EF4B-59FD-43CD-B8E1-B36628C97947}" srcId="{469971AC-1BE4-4F6A-A247-C608C007C085}" destId="{E3EA722B-0E69-4E29-9C46-1FBDC2E90132}" srcOrd="0" destOrd="0" parTransId="{065CE6A9-A1B9-4787-A14B-D9A764F65312}" sibTransId="{3E5FEC0A-8D41-488E-8222-4E939A52112C}"/>
    <dgm:cxn modelId="{3FACE963-85AF-4AC1-A001-C29D9C097171}" type="presOf" srcId="{BE73F351-EFE0-4A86-89E1-9BA4A75885AE}" destId="{FFA559FE-CC58-4329-AA9E-B3B60B283E65}" srcOrd="0" destOrd="0" presId="urn:microsoft.com/office/officeart/2011/layout/RadialPictureList"/>
    <dgm:cxn modelId="{619D85B3-35CE-44F4-85AE-9B0200D5452D}" srcId="{469971AC-1BE4-4F6A-A247-C608C007C085}" destId="{DBFE9951-B6E1-4966-BF4A-8D1ABE006681}" srcOrd="2" destOrd="0" parTransId="{14BFD293-8F36-4219-B46A-48DF51C7708B}" sibTransId="{C127DBD7-1678-4FBB-99EA-73E915FF2ED7}"/>
    <dgm:cxn modelId="{407297D4-80CB-4BD5-9069-A9A8F9F062F0}" type="presOf" srcId="{49D1016F-BE65-464E-8D22-6824EEAB4E9B}" destId="{678A09C4-4FCF-4FCA-AF65-CDF5CEAE27D2}" srcOrd="0" destOrd="0" presId="urn:microsoft.com/office/officeart/2011/layout/RadialPictureList"/>
    <dgm:cxn modelId="{498C33E7-1737-4946-A9F1-C679FA939019}" type="presOf" srcId="{E29235C4-E71D-40C2-B9EB-427A01AF0015}" destId="{3C204C7F-C8E4-42DA-B2B5-2B69BE591EE6}" srcOrd="0" destOrd="0" presId="urn:microsoft.com/office/officeart/2011/layout/RadialPictureList"/>
    <dgm:cxn modelId="{F753B8EE-A92A-45C7-8D51-03045A89158B}" srcId="{469971AC-1BE4-4F6A-A247-C608C007C085}" destId="{5EB2F304-4471-421E-9111-79CF3C57D917}" srcOrd="1" destOrd="0" parTransId="{9EB5AB0A-26D1-4D21-A1F6-46CA1A3CF983}" sibTransId="{DE0F97EB-0136-47FA-AF51-1AEE74F66C0B}"/>
    <dgm:cxn modelId="{4840A1F0-FDE1-4457-BDDB-931F4A8665FD}" type="presOf" srcId="{469971AC-1BE4-4F6A-A247-C608C007C085}" destId="{5E21841D-5DB4-455A-9854-831F35E96ADB}" srcOrd="0" destOrd="0" presId="urn:microsoft.com/office/officeart/2011/layout/RadialPictureList"/>
    <dgm:cxn modelId="{8A5D06C3-F5D2-429D-961F-82F1A7206A90}" type="presParOf" srcId="{5E21841D-5DB4-455A-9854-831F35E96ADB}" destId="{91442393-1AAE-4F2B-A9DE-65887AFA8E4C}" srcOrd="0" destOrd="0" presId="urn:microsoft.com/office/officeart/2011/layout/RadialPictureList"/>
    <dgm:cxn modelId="{7CD7AD50-3A00-4BD8-BF34-4B99E396B389}" type="presParOf" srcId="{5E21841D-5DB4-455A-9854-831F35E96ADB}" destId="{8B337955-492A-44DE-8178-21104D51C39F}" srcOrd="1" destOrd="0" presId="urn:microsoft.com/office/officeart/2011/layout/RadialPictureList"/>
    <dgm:cxn modelId="{DBA03DB1-2536-4840-A654-9FAE49637BBA}" type="presParOf" srcId="{5E21841D-5DB4-455A-9854-831F35E96ADB}" destId="{60E55CFA-2F80-4C3D-AF0C-137B8718F8DF}" srcOrd="2" destOrd="0" presId="urn:microsoft.com/office/officeart/2011/layout/RadialPictureList"/>
    <dgm:cxn modelId="{49B32121-4426-41D0-81E5-E7F99D38FF0B}" type="presParOf" srcId="{5E21841D-5DB4-455A-9854-831F35E96ADB}" destId="{678A09C4-4FCF-4FCA-AF65-CDF5CEAE27D2}" srcOrd="3" destOrd="0" presId="urn:microsoft.com/office/officeart/2011/layout/RadialPictureList"/>
    <dgm:cxn modelId="{684ACF9D-2935-4F50-9578-0588B402CA25}" type="presParOf" srcId="{5E21841D-5DB4-455A-9854-831F35E96ADB}" destId="{ED48E916-962C-4B16-870C-701F99C32A40}" srcOrd="4" destOrd="0" presId="urn:microsoft.com/office/officeart/2011/layout/RadialPictureList"/>
    <dgm:cxn modelId="{9F6B3197-8CD7-401A-899B-A1D917E4FAFB}" type="presParOf" srcId="{ED48E916-962C-4B16-870C-701F99C32A40}" destId="{48C57451-7D9B-4D42-809B-8BD0EA1B3A28}" srcOrd="0" destOrd="0" presId="urn:microsoft.com/office/officeart/2011/layout/RadialPictureList"/>
    <dgm:cxn modelId="{8E6EB213-F398-42FA-AECB-D319ABDB1A09}" type="presParOf" srcId="{5E21841D-5DB4-455A-9854-831F35E96ADB}" destId="{FFA559FE-CC58-4329-AA9E-B3B60B283E65}" srcOrd="5" destOrd="0" presId="urn:microsoft.com/office/officeart/2011/layout/RadialPictureList"/>
    <dgm:cxn modelId="{E12ED973-C8F8-493D-9FA8-1A0749B19E60}" type="presParOf" srcId="{5E21841D-5DB4-455A-9854-831F35E96ADB}" destId="{8856C236-74EE-4DEC-A6EB-E8EC394586A9}" srcOrd="6" destOrd="0" presId="urn:microsoft.com/office/officeart/2011/layout/RadialPictureList"/>
    <dgm:cxn modelId="{E9E2C32A-1CA9-4119-9834-2410B13B5A69}" type="presParOf" srcId="{8856C236-74EE-4DEC-A6EB-E8EC394586A9}" destId="{77ABC9BC-D283-4B3D-A8D4-98FF6C9DEF16}" srcOrd="0" destOrd="0" presId="urn:microsoft.com/office/officeart/2011/layout/RadialPictureList"/>
    <dgm:cxn modelId="{16E99976-9539-4DF5-B25E-FA6D11690ECD}" type="presParOf" srcId="{5E21841D-5DB4-455A-9854-831F35E96ADB}" destId="{3C204C7F-C8E4-42DA-B2B5-2B69BE591EE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2393-1AAE-4F2B-A9DE-65887AFA8E4C}">
      <dsp:nvSpPr>
        <dsp:cNvPr id="0" name=""/>
        <dsp:cNvSpPr/>
      </dsp:nvSpPr>
      <dsp:spPr>
        <a:xfrm>
          <a:off x="884019" y="1155179"/>
          <a:ext cx="3613076" cy="2534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Pushing</a:t>
          </a:r>
          <a:r>
            <a:rPr lang="en-US" sz="2400" kern="1200" baseline="0" dirty="0"/>
            <a:t> the Edge – Monetization Coming into Focus</a:t>
          </a:r>
          <a:endParaRPr lang="en-US" sz="2400" kern="1200" dirty="0"/>
        </a:p>
      </dsp:txBody>
      <dsp:txXfrm>
        <a:off x="1413142" y="1526308"/>
        <a:ext cx="2554830" cy="1791966"/>
      </dsp:txXfrm>
    </dsp:sp>
    <dsp:sp modelId="{8B337955-492A-44DE-8178-21104D51C39F}">
      <dsp:nvSpPr>
        <dsp:cNvPr id="0" name=""/>
        <dsp:cNvSpPr/>
      </dsp:nvSpPr>
      <dsp:spPr>
        <a:xfrm>
          <a:off x="1398151" y="0"/>
          <a:ext cx="4758970" cy="496093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55CFA-2F80-4C3D-AF0C-137B8718F8DF}">
      <dsp:nvSpPr>
        <dsp:cNvPr id="0" name=""/>
        <dsp:cNvSpPr/>
      </dsp:nvSpPr>
      <dsp:spPr>
        <a:xfrm>
          <a:off x="4865370" y="524723"/>
          <a:ext cx="1264685" cy="12650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A09C4-4FCF-4FCA-AF65-CDF5CEAE27D2}">
      <dsp:nvSpPr>
        <dsp:cNvPr id="0" name=""/>
        <dsp:cNvSpPr/>
      </dsp:nvSpPr>
      <dsp:spPr>
        <a:xfrm>
          <a:off x="6373432" y="494022"/>
          <a:ext cx="4265595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>
              <a:solidFill>
                <a:srgbClr val="004A79"/>
              </a:solidFill>
            </a:rPr>
            <a:t>Edge Computing Overview</a:t>
          </a:r>
        </a:p>
      </dsp:txBody>
      <dsp:txXfrm>
        <a:off x="6373432" y="494022"/>
        <a:ext cx="4265595" cy="1224359"/>
      </dsp:txXfrm>
    </dsp:sp>
    <dsp:sp modelId="{48C57451-7D9B-4D42-809B-8BD0EA1B3A28}">
      <dsp:nvSpPr>
        <dsp:cNvPr id="0" name=""/>
        <dsp:cNvSpPr/>
      </dsp:nvSpPr>
      <dsp:spPr>
        <a:xfrm>
          <a:off x="5391116" y="1857375"/>
          <a:ext cx="1264685" cy="12650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559FE-CC58-4329-AA9E-B3B60B283E65}">
      <dsp:nvSpPr>
        <dsp:cNvPr id="0" name=""/>
        <dsp:cNvSpPr/>
      </dsp:nvSpPr>
      <dsp:spPr>
        <a:xfrm>
          <a:off x="6683063" y="1810110"/>
          <a:ext cx="4640573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>
              <a:solidFill>
                <a:srgbClr val="004A79"/>
              </a:solidFill>
            </a:rPr>
            <a:t>Forces and Applications Driving Adoption </a:t>
          </a:r>
        </a:p>
      </dsp:txBody>
      <dsp:txXfrm>
        <a:off x="6683063" y="1810110"/>
        <a:ext cx="4640573" cy="1224359"/>
      </dsp:txXfrm>
    </dsp:sp>
    <dsp:sp modelId="{77ABC9BC-D283-4B3D-A8D4-98FF6C9DEF16}">
      <dsp:nvSpPr>
        <dsp:cNvPr id="0" name=""/>
        <dsp:cNvSpPr/>
      </dsp:nvSpPr>
      <dsp:spPr>
        <a:xfrm>
          <a:off x="4971679" y="3148341"/>
          <a:ext cx="1264685" cy="12650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04C7F-C8E4-42DA-B2B5-2B69BE591EE6}">
      <dsp:nvSpPr>
        <dsp:cNvPr id="0" name=""/>
        <dsp:cNvSpPr/>
      </dsp:nvSpPr>
      <dsp:spPr>
        <a:xfrm>
          <a:off x="6130011" y="3210975"/>
          <a:ext cx="3623961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>
              <a:solidFill>
                <a:srgbClr val="004A79"/>
              </a:solidFill>
            </a:rPr>
            <a:t>Market Opportunities </a:t>
          </a:r>
        </a:p>
      </dsp:txBody>
      <dsp:txXfrm>
        <a:off x="6130011" y="3210975"/>
        <a:ext cx="3623961" cy="1224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2393-1AAE-4F2B-A9DE-65887AFA8E4C}">
      <dsp:nvSpPr>
        <dsp:cNvPr id="0" name=""/>
        <dsp:cNvSpPr/>
      </dsp:nvSpPr>
      <dsp:spPr>
        <a:xfrm>
          <a:off x="884019" y="1155179"/>
          <a:ext cx="3613076" cy="2534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Pushing</a:t>
          </a:r>
          <a:r>
            <a:rPr lang="en-US" sz="2400" kern="1200" baseline="0" dirty="0"/>
            <a:t> the Edge – Monetization Coming into Focus</a:t>
          </a:r>
          <a:endParaRPr lang="en-US" sz="2400" kern="1200" dirty="0"/>
        </a:p>
      </dsp:txBody>
      <dsp:txXfrm>
        <a:off x="1413142" y="1526308"/>
        <a:ext cx="2554830" cy="1791966"/>
      </dsp:txXfrm>
    </dsp:sp>
    <dsp:sp modelId="{8B337955-492A-44DE-8178-21104D51C39F}">
      <dsp:nvSpPr>
        <dsp:cNvPr id="0" name=""/>
        <dsp:cNvSpPr/>
      </dsp:nvSpPr>
      <dsp:spPr>
        <a:xfrm>
          <a:off x="1398151" y="0"/>
          <a:ext cx="4758970" cy="496093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55CFA-2F80-4C3D-AF0C-137B8718F8DF}">
      <dsp:nvSpPr>
        <dsp:cNvPr id="0" name=""/>
        <dsp:cNvSpPr/>
      </dsp:nvSpPr>
      <dsp:spPr>
        <a:xfrm>
          <a:off x="4865370" y="524723"/>
          <a:ext cx="1264685" cy="12650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A09C4-4FCF-4FCA-AF65-CDF5CEAE27D2}">
      <dsp:nvSpPr>
        <dsp:cNvPr id="0" name=""/>
        <dsp:cNvSpPr/>
      </dsp:nvSpPr>
      <dsp:spPr>
        <a:xfrm>
          <a:off x="6373432" y="494022"/>
          <a:ext cx="4265595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/>
            <a:t>Edge Computing Overview</a:t>
          </a:r>
        </a:p>
      </dsp:txBody>
      <dsp:txXfrm>
        <a:off x="6373432" y="494022"/>
        <a:ext cx="4265595" cy="1224359"/>
      </dsp:txXfrm>
    </dsp:sp>
    <dsp:sp modelId="{48C57451-7D9B-4D42-809B-8BD0EA1B3A28}">
      <dsp:nvSpPr>
        <dsp:cNvPr id="0" name=""/>
        <dsp:cNvSpPr/>
      </dsp:nvSpPr>
      <dsp:spPr>
        <a:xfrm>
          <a:off x="5391116" y="1857375"/>
          <a:ext cx="1264685" cy="12650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559FE-CC58-4329-AA9E-B3B60B283E65}">
      <dsp:nvSpPr>
        <dsp:cNvPr id="0" name=""/>
        <dsp:cNvSpPr/>
      </dsp:nvSpPr>
      <dsp:spPr>
        <a:xfrm>
          <a:off x="6683063" y="1810110"/>
          <a:ext cx="4640573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b="1" kern="1200" dirty="0">
              <a:solidFill>
                <a:srgbClr val="00B050"/>
              </a:solidFill>
            </a:rPr>
            <a:t>Forces and Applications Driving Adoption </a:t>
          </a:r>
        </a:p>
      </dsp:txBody>
      <dsp:txXfrm>
        <a:off x="6683063" y="1810110"/>
        <a:ext cx="4640573" cy="1224359"/>
      </dsp:txXfrm>
    </dsp:sp>
    <dsp:sp modelId="{77ABC9BC-D283-4B3D-A8D4-98FF6C9DEF16}">
      <dsp:nvSpPr>
        <dsp:cNvPr id="0" name=""/>
        <dsp:cNvSpPr/>
      </dsp:nvSpPr>
      <dsp:spPr>
        <a:xfrm>
          <a:off x="4971679" y="3148341"/>
          <a:ext cx="1264685" cy="12650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04C7F-C8E4-42DA-B2B5-2B69BE591EE6}">
      <dsp:nvSpPr>
        <dsp:cNvPr id="0" name=""/>
        <dsp:cNvSpPr/>
      </dsp:nvSpPr>
      <dsp:spPr>
        <a:xfrm>
          <a:off x="6130011" y="3210975"/>
          <a:ext cx="3623961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/>
            <a:t>Market Opportunities </a:t>
          </a:r>
        </a:p>
      </dsp:txBody>
      <dsp:txXfrm>
        <a:off x="6130011" y="3210975"/>
        <a:ext cx="3623961" cy="1224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2393-1AAE-4F2B-A9DE-65887AFA8E4C}">
      <dsp:nvSpPr>
        <dsp:cNvPr id="0" name=""/>
        <dsp:cNvSpPr/>
      </dsp:nvSpPr>
      <dsp:spPr>
        <a:xfrm>
          <a:off x="884019" y="1155179"/>
          <a:ext cx="3613076" cy="2534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Pushing</a:t>
          </a:r>
          <a:r>
            <a:rPr lang="en-US" sz="2400" kern="1200" baseline="0" dirty="0"/>
            <a:t> the Edge – Monetization Coming into Focus</a:t>
          </a:r>
          <a:endParaRPr lang="en-US" sz="2400" kern="1200" dirty="0"/>
        </a:p>
      </dsp:txBody>
      <dsp:txXfrm>
        <a:off x="1413142" y="1526308"/>
        <a:ext cx="2554830" cy="1791966"/>
      </dsp:txXfrm>
    </dsp:sp>
    <dsp:sp modelId="{8B337955-492A-44DE-8178-21104D51C39F}">
      <dsp:nvSpPr>
        <dsp:cNvPr id="0" name=""/>
        <dsp:cNvSpPr/>
      </dsp:nvSpPr>
      <dsp:spPr>
        <a:xfrm>
          <a:off x="1398151" y="0"/>
          <a:ext cx="4758970" cy="496093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55CFA-2F80-4C3D-AF0C-137B8718F8DF}">
      <dsp:nvSpPr>
        <dsp:cNvPr id="0" name=""/>
        <dsp:cNvSpPr/>
      </dsp:nvSpPr>
      <dsp:spPr>
        <a:xfrm>
          <a:off x="4865370" y="524723"/>
          <a:ext cx="1264685" cy="12650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A09C4-4FCF-4FCA-AF65-CDF5CEAE27D2}">
      <dsp:nvSpPr>
        <dsp:cNvPr id="0" name=""/>
        <dsp:cNvSpPr/>
      </dsp:nvSpPr>
      <dsp:spPr>
        <a:xfrm>
          <a:off x="6373432" y="494022"/>
          <a:ext cx="4265595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/>
            <a:t>Edge Computing Overview</a:t>
          </a:r>
        </a:p>
      </dsp:txBody>
      <dsp:txXfrm>
        <a:off x="6373432" y="494022"/>
        <a:ext cx="4265595" cy="1224359"/>
      </dsp:txXfrm>
    </dsp:sp>
    <dsp:sp modelId="{48C57451-7D9B-4D42-809B-8BD0EA1B3A28}">
      <dsp:nvSpPr>
        <dsp:cNvPr id="0" name=""/>
        <dsp:cNvSpPr/>
      </dsp:nvSpPr>
      <dsp:spPr>
        <a:xfrm>
          <a:off x="5391116" y="1857375"/>
          <a:ext cx="1264685" cy="12650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559FE-CC58-4329-AA9E-B3B60B283E65}">
      <dsp:nvSpPr>
        <dsp:cNvPr id="0" name=""/>
        <dsp:cNvSpPr/>
      </dsp:nvSpPr>
      <dsp:spPr>
        <a:xfrm>
          <a:off x="6683063" y="1868292"/>
          <a:ext cx="4640573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1" kern="1200" dirty="0"/>
            <a:t>Forces and Applications Driving Adoption </a:t>
          </a:r>
        </a:p>
      </dsp:txBody>
      <dsp:txXfrm>
        <a:off x="6683063" y="1868292"/>
        <a:ext cx="4640573" cy="1224359"/>
      </dsp:txXfrm>
    </dsp:sp>
    <dsp:sp modelId="{77ABC9BC-D283-4B3D-A8D4-98FF6C9DEF16}">
      <dsp:nvSpPr>
        <dsp:cNvPr id="0" name=""/>
        <dsp:cNvSpPr/>
      </dsp:nvSpPr>
      <dsp:spPr>
        <a:xfrm>
          <a:off x="4971679" y="3148341"/>
          <a:ext cx="1264685" cy="12650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04C7F-C8E4-42DA-B2B5-2B69BE591EE6}">
      <dsp:nvSpPr>
        <dsp:cNvPr id="0" name=""/>
        <dsp:cNvSpPr/>
      </dsp:nvSpPr>
      <dsp:spPr>
        <a:xfrm>
          <a:off x="6163673" y="3255799"/>
          <a:ext cx="5064848" cy="122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b="1" kern="1200" dirty="0">
              <a:solidFill>
                <a:srgbClr val="00B050"/>
              </a:solidFill>
            </a:rPr>
            <a:t>Market Opportunities </a:t>
          </a:r>
        </a:p>
      </dsp:txBody>
      <dsp:txXfrm>
        <a:off x="6163673" y="3255799"/>
        <a:ext cx="5064848" cy="122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B18700-841A-4018-BE2C-90641504F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27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E27CC-72B9-4340-AE57-FEDC37971BD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5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86B5B-CA7B-457C-BC28-13EBF4EA23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8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B18700-841A-4018-BE2C-90641504FD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9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B18700-841A-4018-BE2C-90641504FD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3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86B5B-CA7B-457C-BC28-13EBF4EA233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1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O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E7FE7E-2FBA-46A8-9EA1-1CEDD1BEF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5676" y="1611928"/>
            <a:ext cx="6909018" cy="1143000"/>
          </a:xfrm>
        </p:spPr>
        <p:txBody>
          <a:bodyPr lIns="45720" tIns="45720" rIns="45720" bIns="45720" anchor="b" anchorCtr="0"/>
          <a:lstStyle>
            <a:lvl1pPr algn="l">
              <a:lnSpc>
                <a:spcPct val="100000"/>
              </a:lnSpc>
              <a:spcBef>
                <a:spcPts val="525"/>
              </a:spcBef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60477" y="2870472"/>
            <a:ext cx="6880623" cy="655459"/>
          </a:xfrm>
        </p:spPr>
        <p:txBody>
          <a:bodyPr lIns="45720" tIns="45720" rIns="45720" bIns="45720" anchor="t" anchorCtr="0"/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F0E3D4CC-30C3-4BCD-97E1-3BAC19A9DE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677" y="6224954"/>
            <a:ext cx="4721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[CLICK INSERT&gt;HEADER &amp; FOOTER TO ADD CUSTOM FOOTER TEXT]</a:t>
            </a:r>
          </a:p>
        </p:txBody>
      </p:sp>
    </p:spTree>
    <p:extLst>
      <p:ext uri="{BB962C8B-B14F-4D97-AF65-F5344CB8AC3E}">
        <p14:creationId xmlns:p14="http://schemas.microsoft.com/office/powerpoint/2010/main" val="35924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69156" y="1260671"/>
            <a:ext cx="5226844" cy="4916292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52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69155" y="1876425"/>
            <a:ext cx="5062379" cy="4300540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0468" y="1876425"/>
            <a:ext cx="5728334" cy="4300540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69154" y="1233688"/>
            <a:ext cx="5062381" cy="485775"/>
          </a:xfrm>
          <a:prstGeom prst="rect">
            <a:avLst/>
          </a:prstGeom>
          <a:ln>
            <a:noFill/>
          </a:ln>
        </p:spPr>
        <p:txBody>
          <a:bodyPr lIns="0" anchor="ctr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60465" y="1233688"/>
            <a:ext cx="5728335" cy="485775"/>
          </a:xfrm>
          <a:prstGeom prst="rect">
            <a:avLst/>
          </a:prstGeom>
          <a:ln>
            <a:noFill/>
          </a:ln>
        </p:spPr>
        <p:txBody>
          <a:bodyPr lIns="0" anchor="ctr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310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: Text Left;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69156" y="1200149"/>
            <a:ext cx="3441700" cy="4976815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0137" y="1847850"/>
            <a:ext cx="7078665" cy="4329115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0135" y="1200149"/>
            <a:ext cx="7078665" cy="485775"/>
          </a:xfrm>
          <a:prstGeom prst="rect">
            <a:avLst/>
          </a:prstGeom>
          <a:ln>
            <a:noFill/>
          </a:ln>
        </p:spPr>
        <p:txBody>
          <a:bodyPr lIns="0" anchor="ctr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4552157" y="1200149"/>
            <a:ext cx="0" cy="4979989"/>
          </a:xfrm>
          <a:prstGeom prst="line">
            <a:avLst/>
          </a:prstGeom>
          <a:solidFill>
            <a:srgbClr val="DDDDD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717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: Text Left; Content Right-NO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69156" y="1200149"/>
            <a:ext cx="3441700" cy="4976815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1917" y="1196976"/>
            <a:ext cx="7216885" cy="4979989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4552157" y="1200149"/>
            <a:ext cx="0" cy="4979989"/>
          </a:xfrm>
          <a:prstGeom prst="line">
            <a:avLst/>
          </a:prstGeom>
          <a:solidFill>
            <a:srgbClr val="DDDDD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797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Left w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0744" y="1196975"/>
            <a:ext cx="3441700" cy="4979990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F4D33-6759-4257-84F5-031BA77BB95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52157" y="1200149"/>
            <a:ext cx="0" cy="4979989"/>
          </a:xfrm>
          <a:prstGeom prst="line">
            <a:avLst/>
          </a:prstGeom>
          <a:solidFill>
            <a:srgbClr val="DDDDD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554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Headin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69156" y="1850509"/>
            <a:ext cx="5226843" cy="4326456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0467" y="1181099"/>
            <a:ext cx="5728336" cy="4995865"/>
          </a:xfrm>
        </p:spPr>
        <p:txBody>
          <a:bodyPr lIns="0"/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69156" y="1181099"/>
            <a:ext cx="5226844" cy="485775"/>
          </a:xfrm>
          <a:prstGeom prst="rect">
            <a:avLst/>
          </a:prstGeom>
          <a:ln>
            <a:noFill/>
          </a:ln>
        </p:spPr>
        <p:txBody>
          <a:bodyPr lIns="0" anchor="ctr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069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6"/>
          </p:nvPr>
        </p:nvSpPr>
        <p:spPr>
          <a:xfrm>
            <a:off x="869156" y="1628775"/>
            <a:ext cx="5226843" cy="1971676"/>
          </a:xfrm>
        </p:spPr>
        <p:txBody>
          <a:bodyPr lIns="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567488" y="1628775"/>
            <a:ext cx="5421314" cy="1971676"/>
          </a:xfrm>
        </p:spPr>
        <p:txBody>
          <a:bodyPr lIns="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7"/>
          </p:nvPr>
        </p:nvSpPr>
        <p:spPr>
          <a:xfrm>
            <a:off x="869155" y="1238249"/>
            <a:ext cx="5226844" cy="39052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45719" rIns="91439" bIns="45719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 smtClean="0">
                <a:solidFill>
                  <a:srgbClr val="005288"/>
                </a:solidFill>
                <a:latin typeface="Arial"/>
              </a:defRPr>
            </a:lvl1pPr>
          </a:lstStyle>
          <a:p>
            <a:pPr marL="169069" lvl="0" indent="-169069"/>
            <a:r>
              <a:rPr lang="en-US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0957" y="1238249"/>
            <a:ext cx="5437845" cy="39052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45719" rIns="91439" bIns="45719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 smtClean="0">
                <a:solidFill>
                  <a:srgbClr val="005288"/>
                </a:solidFill>
                <a:latin typeface="Arial"/>
              </a:defRPr>
            </a:lvl1pPr>
          </a:lstStyle>
          <a:p>
            <a:pPr marL="169069" lvl="0" indent="-169069"/>
            <a:r>
              <a:rPr lang="en-US"/>
              <a:t>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3"/>
          </p:nvPr>
        </p:nvSpPr>
        <p:spPr>
          <a:xfrm>
            <a:off x="869156" y="4204934"/>
            <a:ext cx="5226843" cy="1971676"/>
          </a:xfrm>
        </p:spPr>
        <p:txBody>
          <a:bodyPr lIns="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6567488" y="4204934"/>
            <a:ext cx="5421314" cy="1971676"/>
          </a:xfrm>
        </p:spPr>
        <p:txBody>
          <a:bodyPr lIns="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8"/>
          </p:nvPr>
        </p:nvSpPr>
        <p:spPr>
          <a:xfrm>
            <a:off x="869155" y="3814408"/>
            <a:ext cx="5226844" cy="39052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45719" rIns="91439" bIns="45719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 smtClean="0">
                <a:solidFill>
                  <a:srgbClr val="005288"/>
                </a:solidFill>
                <a:latin typeface="Arial"/>
              </a:defRPr>
            </a:lvl1pPr>
          </a:lstStyle>
          <a:p>
            <a:pPr marL="169069" lvl="0" indent="-169069"/>
            <a:r>
              <a:rPr lang="en-US"/>
              <a:t>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550957" y="3814408"/>
            <a:ext cx="5437845" cy="39052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45719" rIns="91439" bIns="45719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 smtClean="0">
                <a:solidFill>
                  <a:srgbClr val="005288"/>
                </a:solidFill>
                <a:latin typeface="Arial"/>
              </a:defRPr>
            </a:lvl1pPr>
          </a:lstStyle>
          <a:p>
            <a:pPr marL="169069" lvl="0" indent="-169069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627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content NO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6"/>
          </p:nvPr>
        </p:nvSpPr>
        <p:spPr>
          <a:xfrm>
            <a:off x="869156" y="1212610"/>
            <a:ext cx="5226843" cy="2428876"/>
          </a:xfrm>
        </p:spPr>
        <p:txBody>
          <a:bodyPr lIns="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259105" y="1212610"/>
            <a:ext cx="5729697" cy="2428876"/>
          </a:xfrm>
        </p:spPr>
        <p:txBody>
          <a:bodyPr lIns="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3"/>
          </p:nvPr>
        </p:nvSpPr>
        <p:spPr>
          <a:xfrm>
            <a:off x="869156" y="3763489"/>
            <a:ext cx="5226843" cy="2428876"/>
          </a:xfrm>
        </p:spPr>
        <p:txBody>
          <a:bodyPr lIns="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6259105" y="3763489"/>
            <a:ext cx="5729697" cy="2428876"/>
          </a:xfrm>
        </p:spPr>
        <p:txBody>
          <a:bodyPr lIns="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258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9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for large graphic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7312B1-1E6B-41BC-9529-A22938B78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9B43A2-FA53-4D92-9C60-9E55EA6BE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7750"/>
            <a:ext cx="12192000" cy="52292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68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FB4090-122A-44ED-9C3C-E8BFE9060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5676" y="1611928"/>
            <a:ext cx="6909018" cy="1143000"/>
          </a:xfrm>
        </p:spPr>
        <p:txBody>
          <a:bodyPr lIns="45720" tIns="45720" rIns="45720" bIns="45720" anchor="b" anchorCtr="0"/>
          <a:lstStyle>
            <a:lvl1pPr algn="l">
              <a:lnSpc>
                <a:spcPct val="100000"/>
              </a:lnSpc>
              <a:spcBef>
                <a:spcPts val="525"/>
              </a:spcBef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60477" y="2870472"/>
            <a:ext cx="6880623" cy="655459"/>
          </a:xfrm>
        </p:spPr>
        <p:txBody>
          <a:bodyPr lIns="45720" tIns="45720" rIns="45720" bIns="45720" anchor="t" anchorCtr="0"/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97BEE0DF-6729-4644-99E8-365D7178E8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677" y="6224954"/>
            <a:ext cx="4721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[CLICK INSERT&gt;HEADER &amp; FOOTER TO ADD CUSTOM FOOTER TEXT]</a:t>
            </a:r>
          </a:p>
        </p:txBody>
      </p:sp>
    </p:spTree>
    <p:extLst>
      <p:ext uri="{BB962C8B-B14F-4D97-AF65-F5344CB8AC3E}">
        <p14:creationId xmlns:p14="http://schemas.microsoft.com/office/powerpoint/2010/main" val="2705992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3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EE3574-ED02-4895-9B4A-7175DD740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5676" y="1611928"/>
            <a:ext cx="6909018" cy="1143000"/>
          </a:xfrm>
        </p:spPr>
        <p:txBody>
          <a:bodyPr lIns="45720" tIns="45720" rIns="45720" bIns="45720" anchor="b" anchorCtr="0"/>
          <a:lstStyle>
            <a:lvl1pPr algn="l">
              <a:lnSpc>
                <a:spcPct val="100000"/>
              </a:lnSpc>
              <a:spcBef>
                <a:spcPts val="525"/>
              </a:spcBef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60477" y="2870472"/>
            <a:ext cx="6880623" cy="655459"/>
          </a:xfrm>
        </p:spPr>
        <p:txBody>
          <a:bodyPr lIns="45720" tIns="45720" rIns="45720" bIns="45720" anchor="t" anchorCtr="0"/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677" y="6396404"/>
            <a:ext cx="4721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EB3EC0C-BDBB-4126-A8A5-2C1D22B589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01450" y="6390568"/>
            <a:ext cx="387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chemeClr val="tx2"/>
                </a:solidFill>
              </a:defRPr>
            </a:lvl1pPr>
          </a:lstStyle>
          <a:p>
            <a:fld id="{240EA3EE-AED1-4271-9E65-2BFAC2989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9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2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9156" y="1895474"/>
            <a:ext cx="11119648" cy="4284665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9151" y="1292267"/>
            <a:ext cx="11119649" cy="485775"/>
          </a:xfrm>
          <a:prstGeom prst="rect">
            <a:avLst/>
          </a:prstGeom>
          <a:ln>
            <a:noFill/>
          </a:ln>
        </p:spPr>
        <p:txBody>
          <a:bodyPr lIns="0" anchor="ctr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02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/>
          <a:lstStyle>
            <a:lvl1pPr marL="342900" indent="-3429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000"/>
            </a:lvl1pPr>
            <a:lvl2pPr marL="742950" indent="-233363">
              <a:defRPr sz="1600"/>
            </a:lvl2pPr>
            <a:lvl3pPr marL="914400" indent="-125413">
              <a:defRPr sz="1400"/>
            </a:lvl3pPr>
            <a:lvl4pPr marL="1257300" indent="-165100">
              <a:defRPr sz="1200"/>
            </a:lvl4pPr>
            <a:lvl5pPr marL="1485900" indent="-17145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69156" y="1260671"/>
            <a:ext cx="5055394" cy="4916292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7452" y="1260671"/>
            <a:ext cx="5721350" cy="4916292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9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7450" y="1260671"/>
            <a:ext cx="5650017" cy="4916292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77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4CFA98-5F77-4082-9F36-1E7EB1E5D19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884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869156" y="1219200"/>
            <a:ext cx="11119647" cy="496094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45719" rIns="91439" bIns="45719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9156" y="6390568"/>
            <a:ext cx="82367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[CLICK INSERT&gt;HEADER &amp; FOOTER TO ADD CUSTOM FOOTER TEXT]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01450" y="6390568"/>
            <a:ext cx="387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chemeClr val="tx2"/>
                </a:solidFill>
              </a:defRPr>
            </a:lvl1pPr>
          </a:lstStyle>
          <a:p>
            <a:fld id="{240EA3EE-AED1-4271-9E65-2BFAC2989D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869156" y="144545"/>
            <a:ext cx="11119646" cy="74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1" r:id="rId2"/>
    <p:sldLayoutId id="2147483922" r:id="rId3"/>
    <p:sldLayoutId id="2147483949" r:id="rId4"/>
    <p:sldLayoutId id="2147483880" r:id="rId5"/>
    <p:sldLayoutId id="2147483911" r:id="rId6"/>
    <p:sldLayoutId id="2147483908" r:id="rId7"/>
    <p:sldLayoutId id="2147483882" r:id="rId8"/>
    <p:sldLayoutId id="2147483910" r:id="rId9"/>
    <p:sldLayoutId id="2147483909" r:id="rId10"/>
    <p:sldLayoutId id="2147483890" r:id="rId11"/>
    <p:sldLayoutId id="2147483913" r:id="rId12"/>
    <p:sldLayoutId id="2147483947" r:id="rId13"/>
    <p:sldLayoutId id="2147483916" r:id="rId14"/>
    <p:sldLayoutId id="2147483912" r:id="rId15"/>
    <p:sldLayoutId id="2147483914" r:id="rId16"/>
    <p:sldLayoutId id="2147483915" r:id="rId17"/>
    <p:sldLayoutId id="2147483884" r:id="rId18"/>
    <p:sldLayoutId id="2147483923" r:id="rId19"/>
    <p:sldLayoutId id="2147483885" r:id="rId20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350"/>
        </a:spcBef>
        <a:spcAft>
          <a:spcPts val="450"/>
        </a:spcAft>
        <a:buClr>
          <a:srgbClr val="005288"/>
        </a:buClr>
        <a:buSzPct val="100000"/>
        <a:buFont typeface="Wingdings" panose="05000000000000000000" pitchFamily="2" charset="2"/>
        <a:buChar char="§"/>
        <a:defRPr kumimoji="0" sz="2000" b="0" i="0" u="none" baseline="0">
          <a:solidFill>
            <a:srgbClr val="005288"/>
          </a:solidFill>
          <a:effectLst/>
          <a:latin typeface="Arial"/>
          <a:ea typeface="+mn-ea"/>
          <a:cs typeface="+mn-cs"/>
        </a:defRPr>
      </a:lvl1pPr>
      <a:lvl2pPr marL="514350" indent="-176213" algn="l" rtl="0" eaLnBrk="1" fontAlgn="base" hangingPunct="1">
        <a:lnSpc>
          <a:spcPct val="100000"/>
        </a:lnSpc>
        <a:spcBef>
          <a:spcPts val="225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•"/>
        <a:defRPr kumimoji="0" sz="1600" b="0" i="0" u="none" baseline="0">
          <a:solidFill>
            <a:srgbClr val="000000"/>
          </a:solidFill>
          <a:effectLst/>
          <a:latin typeface="Arial"/>
        </a:defRPr>
      </a:lvl2pPr>
      <a:lvl3pPr marL="857250" indent="-182563" algn="l" rtl="0" eaLnBrk="1" fontAlgn="base" hangingPunct="1">
        <a:lnSpc>
          <a:spcPct val="100000"/>
        </a:lnSpc>
        <a:spcBef>
          <a:spcPts val="225"/>
        </a:spcBef>
        <a:spcAft>
          <a:spcPts val="225"/>
        </a:spcAft>
        <a:buClr>
          <a:srgbClr val="000000"/>
        </a:buClr>
        <a:buSzPct val="100000"/>
        <a:buFont typeface="Wingdings" panose="05000000000000000000" pitchFamily="2" charset="2"/>
        <a:buChar char="§"/>
        <a:defRPr kumimoji="0" sz="1400" b="0" i="0" u="none" baseline="0">
          <a:solidFill>
            <a:srgbClr val="000000"/>
          </a:solidFill>
          <a:effectLst/>
          <a:latin typeface="Arial"/>
        </a:defRPr>
      </a:lvl3pPr>
      <a:lvl4pPr marL="1143000" indent="-165100" algn="l" rtl="0" eaLnBrk="1" fontAlgn="base" hangingPunct="1">
        <a:lnSpc>
          <a:spcPct val="100000"/>
        </a:lnSpc>
        <a:spcBef>
          <a:spcPts val="225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•"/>
        <a:defRPr kumimoji="0" sz="1100" b="0" i="0" u="none" baseline="0">
          <a:solidFill>
            <a:srgbClr val="000000"/>
          </a:solidFill>
          <a:effectLst/>
          <a:latin typeface="Arial"/>
        </a:defRPr>
      </a:lvl4pPr>
      <a:lvl5pPr marL="1314450" indent="-171450" algn="l" rtl="0" eaLnBrk="1" fontAlgn="base" hangingPunct="1">
        <a:lnSpc>
          <a:spcPct val="100000"/>
        </a:lnSpc>
        <a:spcBef>
          <a:spcPts val="225"/>
        </a:spcBef>
        <a:spcAft>
          <a:spcPts val="225"/>
        </a:spcAft>
        <a:buClr>
          <a:srgbClr val="000000"/>
        </a:buClr>
        <a:buSzPct val="100000"/>
        <a:buFontTx/>
        <a:buChar char="»"/>
        <a:defRPr kumimoji="0" sz="1000" b="0" i="0" u="none" baseline="0">
          <a:solidFill>
            <a:srgbClr val="000000"/>
          </a:solidFill>
          <a:effectLst/>
          <a:latin typeface="Arial"/>
        </a:defRPr>
      </a:lvl5pPr>
      <a:lvl6pPr marL="1537097" indent="-171450" algn="l" rtl="0" eaLnBrk="1" fontAlgn="base" hangingPunct="1">
        <a:spcBef>
          <a:spcPts val="225"/>
        </a:spcBef>
        <a:spcAft>
          <a:spcPts val="225"/>
        </a:spcAft>
        <a:buChar char="»"/>
        <a:defRPr sz="900">
          <a:solidFill>
            <a:srgbClr val="000000"/>
          </a:solidFill>
          <a:latin typeface="+mn-lt"/>
        </a:defRPr>
      </a:lvl6pPr>
      <a:lvl7pPr marL="1879997" indent="-171450" algn="l" rtl="0" eaLnBrk="1" fontAlgn="base" hangingPunct="1">
        <a:spcBef>
          <a:spcPts val="225"/>
        </a:spcBef>
        <a:spcAft>
          <a:spcPts val="225"/>
        </a:spcAft>
        <a:buChar char="»"/>
        <a:defRPr sz="900">
          <a:solidFill>
            <a:srgbClr val="000000"/>
          </a:solidFill>
          <a:latin typeface="+mn-lt"/>
        </a:defRPr>
      </a:lvl7pPr>
      <a:lvl8pPr marL="2222897" indent="-171450" algn="l" rtl="0" eaLnBrk="1" fontAlgn="base" hangingPunct="1">
        <a:spcBef>
          <a:spcPts val="225"/>
        </a:spcBef>
        <a:spcAft>
          <a:spcPts val="225"/>
        </a:spcAft>
        <a:buChar char="»"/>
        <a:defRPr sz="900">
          <a:solidFill>
            <a:srgbClr val="000000"/>
          </a:solidFill>
          <a:latin typeface="+mn-lt"/>
        </a:defRPr>
      </a:lvl8pPr>
      <a:lvl9pPr marL="2565797" indent="-171450" algn="l" rtl="0" eaLnBrk="1" fontAlgn="base" hangingPunct="1">
        <a:spcBef>
          <a:spcPts val="225"/>
        </a:spcBef>
        <a:spcAft>
          <a:spcPts val="225"/>
        </a:spcAft>
        <a:buChar char="»"/>
        <a:defRPr sz="9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61690" y="2977615"/>
            <a:ext cx="7825263" cy="1143000"/>
          </a:xfrm>
        </p:spPr>
        <p:txBody>
          <a:bodyPr/>
          <a:lstStyle/>
          <a:p>
            <a:r>
              <a:rPr lang="en-US" sz="3600" dirty="0"/>
              <a:t>Pushing the Edge – Monetization Coming into Focus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236505" y="3708618"/>
            <a:ext cx="7110889" cy="655459"/>
          </a:xfrm>
        </p:spPr>
        <p:txBody>
          <a:bodyPr/>
          <a:lstStyle/>
          <a:p>
            <a:r>
              <a:rPr lang="en-US" sz="1400" b="1" dirty="0"/>
              <a:t>Jeff Johnston, Lead Economist</a:t>
            </a:r>
          </a:p>
          <a:p>
            <a:r>
              <a:rPr lang="en-US" sz="1200" b="1" dirty="0"/>
              <a:t>June 28, 2022 				 </a:t>
            </a:r>
          </a:p>
        </p:txBody>
      </p:sp>
    </p:spTree>
    <p:extLst>
      <p:ext uri="{BB962C8B-B14F-4D97-AF65-F5344CB8AC3E}">
        <p14:creationId xmlns:p14="http://schemas.microsoft.com/office/powerpoint/2010/main" val="14410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vs C-RAN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871" y="2023820"/>
            <a:ext cx="2409825" cy="3705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16" y="2185745"/>
            <a:ext cx="6134100" cy="3543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8869" y="1260572"/>
            <a:ext cx="34251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Traditional Macrocell </a:t>
            </a:r>
          </a:p>
          <a:p>
            <a:r>
              <a:rPr lang="en-US" sz="2400" b="1" i="1" dirty="0">
                <a:solidFill>
                  <a:schemeClr val="accent1"/>
                </a:solidFill>
              </a:rPr>
              <a:t>Network Architecture</a:t>
            </a:r>
          </a:p>
          <a:p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9257" y="1285156"/>
            <a:ext cx="6059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Virtualized / C-RAN Architecture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9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Wireless Operator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155" y="1429627"/>
            <a:ext cx="11119647" cy="49609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Dish Network’s wireless network architecture is largely </a:t>
            </a:r>
            <a:r>
              <a:rPr lang="en-US" b="1" dirty="0"/>
              <a:t>centered around C-RAN/O-RAN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According to Dish, it’s enabling them to build a nationwide network </a:t>
            </a:r>
            <a:r>
              <a:rPr lang="en-US" b="1" dirty="0"/>
              <a:t>much cheaper than the incumbents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Dish Network will </a:t>
            </a:r>
            <a:r>
              <a:rPr lang="en-US" b="1" dirty="0"/>
              <a:t>establish the C-RAN ecosystem </a:t>
            </a:r>
            <a:r>
              <a:rPr lang="en-US" dirty="0"/>
              <a:t>of vendors and technologies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Verizon’s partnership with Amazon Web Services (AWS) Wavelength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AT&amp;T partnership with Microsoft Azure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3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Wireless (LTE/5G) Network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4A79"/>
                </a:solidFill>
              </a:rPr>
              <a:t>        Private LTE is </a:t>
            </a:r>
            <a:r>
              <a:rPr lang="en-US" b="1" i="1" dirty="0">
                <a:solidFill>
                  <a:srgbClr val="004A79"/>
                </a:solidFill>
              </a:rPr>
              <a:t>a network that is run specifically for the benefit of an organization,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004A79"/>
                </a:solidFill>
              </a:rPr>
              <a:t>        such as a factory, farm or police department</a:t>
            </a:r>
            <a:r>
              <a:rPr lang="en-US" i="1" dirty="0">
                <a:solidFill>
                  <a:srgbClr val="004A79"/>
                </a:solidFill>
              </a:rPr>
              <a:t>. Only authorized users of that organization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4A79"/>
                </a:solidFill>
              </a:rPr>
              <a:t>        have access to the network. 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Includes; radio hardware, mobile core,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Utilizes standards-based equipment (carrier grade)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Precision agriculture is an ideal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Customized to meet the needs of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Data stored and processed on premise or at third party (edge) datacenter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582706" y="1281953"/>
            <a:ext cx="726141" cy="717176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1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/>
              <a:t>Citizens Broadband Radio Service (CBRS) </a:t>
            </a:r>
            <a:r>
              <a:rPr lang="en-US" sz="1800" dirty="0"/>
              <a:t>spectrum auction rules enabled smaller organizations to acquire licensed spectrum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Unlicensed portion of band </a:t>
            </a:r>
            <a:r>
              <a:rPr lang="en-US" sz="1800" b="1" dirty="0"/>
              <a:t>reduced costs to build private networks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1,200MHz of unlicensed spectrum being made available in the 6GHz band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/>
              <a:t>Broad ecosystem</a:t>
            </a:r>
            <a:r>
              <a:rPr lang="en-US" sz="1800" dirty="0"/>
              <a:t> of equipment manufacturers, system integrators, wireless operators, consultants, etc. is developing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/>
              <a:t>Carrier grade network </a:t>
            </a:r>
            <a:r>
              <a:rPr lang="en-US" sz="1800" dirty="0"/>
              <a:t>can deliver speeds over 200Mbps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Virtualization and network core as-a-service have simplified deployments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601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Projections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012" y="1518318"/>
            <a:ext cx="9086626" cy="4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Networks on the Farm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According to FCC Commissioner Brendan Carr, just </a:t>
            </a:r>
            <a:r>
              <a:rPr lang="en-US" b="1" i="1" dirty="0"/>
              <a:t>one plant in a field can provide 18 GB of data</a:t>
            </a:r>
            <a:r>
              <a:rPr lang="en-US" i="1" dirty="0"/>
              <a:t>, which means the average corn field has about </a:t>
            </a:r>
            <a:r>
              <a:rPr lang="en-US" b="1" i="1" dirty="0"/>
              <a:t>28 times the amount of data as the Library of Congress!</a:t>
            </a:r>
          </a:p>
          <a:p>
            <a:pPr marL="0" indent="0">
              <a:buNone/>
            </a:pPr>
            <a:endParaRPr lang="en-US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Precision Spraying</a:t>
            </a:r>
            <a:r>
              <a:rPr lang="en-US" dirty="0"/>
              <a:t>: Variable-rate applications of fertilizer and pesticides by traditional field sprayers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Field Monitoring</a:t>
            </a:r>
            <a:r>
              <a:rPr lang="en-US" dirty="0"/>
              <a:t>: Crop surveillance, plant health diagnostics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Precision Planting / Harvest</a:t>
            </a:r>
            <a:r>
              <a:rPr lang="en-US" dirty="0"/>
              <a:t>: Machine learning applications for robots that can identify and measure the ripeness of fruit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Precision Livestock Monitoring</a:t>
            </a:r>
            <a:r>
              <a:rPr lang="en-US" dirty="0"/>
              <a:t>: Diagnostic tools that detect early disease in cattle, hogs and chickens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6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Illustration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40" y="1370403"/>
            <a:ext cx="7309877" cy="45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40" y="2286000"/>
            <a:ext cx="1515523" cy="1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 (CDN)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32" y="1891553"/>
            <a:ext cx="4928877" cy="433503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86954" y="1891553"/>
            <a:ext cx="4097904" cy="3993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2306" y="1176535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5288"/>
                </a:solidFill>
              </a:rPr>
              <a:t>Streaming is the new black…</a:t>
            </a:r>
          </a:p>
        </p:txBody>
      </p:sp>
    </p:spTree>
    <p:extLst>
      <p:ext uri="{BB962C8B-B14F-4D97-AF65-F5344CB8AC3E}">
        <p14:creationId xmlns:p14="http://schemas.microsoft.com/office/powerpoint/2010/main" val="127591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81" y="231346"/>
            <a:ext cx="11119646" cy="747860"/>
          </a:xfrm>
        </p:spPr>
        <p:txBody>
          <a:bodyPr/>
          <a:lstStyle/>
          <a:p>
            <a:r>
              <a:rPr lang="en-US" dirty="0"/>
              <a:t>Augmented Reality / Virtual Reality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1004" y="2383504"/>
            <a:ext cx="7738771" cy="3771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139" y="1127569"/>
            <a:ext cx="10079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5288"/>
                </a:solidFill>
              </a:rPr>
              <a:t>Fully immersive AR and VR experiences with 6 degrees of freedom will require </a:t>
            </a:r>
          </a:p>
          <a:p>
            <a:r>
              <a:rPr lang="en-US" sz="2200" i="1" dirty="0">
                <a:solidFill>
                  <a:srgbClr val="005288"/>
                </a:solidFill>
              </a:rPr>
              <a:t>connection speeds between </a:t>
            </a:r>
            <a:r>
              <a:rPr lang="en-US" sz="2200" b="1" i="1" dirty="0">
                <a:solidFill>
                  <a:srgbClr val="005288"/>
                </a:solidFill>
              </a:rPr>
              <a:t>200 to 5,000 Mbps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1004" y="5939960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</a:rPr>
              <a:t>Source: ABI Research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0286" y="5939960"/>
            <a:ext cx="308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3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Driving Data Impact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0981" y="2511318"/>
            <a:ext cx="5145751" cy="3724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2901" y="1156074"/>
            <a:ext cx="10801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4A79"/>
                </a:solidFill>
              </a:rPr>
              <a:t>According to the Automotive Edge Computing Consortium (AECC), self-driving EVs may eventually need to </a:t>
            </a:r>
            <a:r>
              <a:rPr lang="en-US" sz="2200" b="1" i="1" dirty="0">
                <a:solidFill>
                  <a:srgbClr val="004A79"/>
                </a:solidFill>
              </a:rPr>
              <a:t>offload as much as 5,000GBs per hour of operation</a:t>
            </a:r>
          </a:p>
        </p:txBody>
      </p:sp>
    </p:spTree>
    <p:extLst>
      <p:ext uri="{BB962C8B-B14F-4D97-AF65-F5344CB8AC3E}">
        <p14:creationId xmlns:p14="http://schemas.microsoft.com/office/powerpoint/2010/main" val="414177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81002"/>
              </p:ext>
            </p:extLst>
          </p:nvPr>
        </p:nvGraphicFramePr>
        <p:xfrm>
          <a:off x="471490" y="1161017"/>
          <a:ext cx="11323637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4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42393-1AAE-4F2B-A9DE-65887AFA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graphicEl>
                                              <a:dgm id="{91442393-1AAE-4F2B-A9DE-65887AFA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graphicEl>
                                              <a:dgm id="{91442393-1AAE-4F2B-A9DE-65887AFA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E55CFA-2F80-4C3D-AF0C-137B8718F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graphicEl>
                                              <a:dgm id="{60E55CFA-2F80-4C3D-AF0C-137B8718F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graphicEl>
                                              <a:dgm id="{60E55CFA-2F80-4C3D-AF0C-137B8718F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337955-492A-44DE-8178-21104D51C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graphicEl>
                                              <a:dgm id="{8B337955-492A-44DE-8178-21104D51C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graphicEl>
                                              <a:dgm id="{8B337955-492A-44DE-8178-21104D51C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8A09C4-4FCF-4FCA-AF65-CDF5CEAE2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graphicEl>
                                              <a:dgm id="{678A09C4-4FCF-4FCA-AF65-CDF5CEAE2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>
                                            <p:graphicEl>
                                              <a:dgm id="{678A09C4-4FCF-4FCA-AF65-CDF5CEAE2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C57451-7D9B-4D42-809B-8BD0EA1B3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graphicEl>
                                              <a:dgm id="{48C57451-7D9B-4D42-809B-8BD0EA1B3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graphicEl>
                                              <a:dgm id="{48C57451-7D9B-4D42-809B-8BD0EA1B3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A559FE-CC58-4329-AA9E-B3B60B283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>
                                            <p:graphicEl>
                                              <a:dgm id="{FFA559FE-CC58-4329-AA9E-B3B60B283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>
                                            <p:graphicEl>
                                              <a:dgm id="{FFA559FE-CC58-4329-AA9E-B3B60B283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BC9BC-D283-4B3D-A8D4-98FF6C9D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graphicEl>
                                              <a:dgm id="{77ABC9BC-D283-4B3D-A8D4-98FF6C9D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>
                                            <p:graphicEl>
                                              <a:dgm id="{77ABC9BC-D283-4B3D-A8D4-98FF6C9DE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04C7F-C8E4-42DA-B2B5-2B69BE591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">
                                            <p:graphicEl>
                                              <a:dgm id="{3C204C7F-C8E4-42DA-B2B5-2B69BE591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graphicEl>
                                              <a:dgm id="{3C204C7F-C8E4-42DA-B2B5-2B69BE591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210516"/>
              </p:ext>
            </p:extLst>
          </p:nvPr>
        </p:nvGraphicFramePr>
        <p:xfrm>
          <a:off x="471490" y="1161017"/>
          <a:ext cx="11323637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59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Computing Opportunity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81414"/>
              </p:ext>
            </p:extLst>
          </p:nvPr>
        </p:nvGraphicFramePr>
        <p:xfrm>
          <a:off x="3302386" y="2152329"/>
          <a:ext cx="5602941" cy="404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28979" y="3944597"/>
            <a:ext cx="12570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Applications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7146" y="3990829"/>
            <a:ext cx="1257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Connectivity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0789" y="2606813"/>
            <a:ext cx="17459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Other: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Hardware,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Integration,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Managed Services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901" y="1156074"/>
            <a:ext cx="10801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4A79"/>
                </a:solidFill>
              </a:rPr>
              <a:t>Telecom operators are </a:t>
            </a:r>
            <a:r>
              <a:rPr lang="en-US" sz="2400" b="1" i="1" dirty="0">
                <a:solidFill>
                  <a:srgbClr val="004A79"/>
                </a:solidFill>
              </a:rPr>
              <a:t>exposed to over 20% of the edge computing market </a:t>
            </a:r>
            <a:r>
              <a:rPr lang="en-US" sz="2400" i="1" dirty="0">
                <a:solidFill>
                  <a:srgbClr val="004A79"/>
                </a:solidFill>
              </a:rPr>
              <a:t>via connectivity, managed services, hosting, etc.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190170" y="5953411"/>
            <a:ext cx="2571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STL Partners </a:t>
            </a:r>
          </a:p>
        </p:txBody>
      </p:sp>
    </p:spTree>
    <p:extLst>
      <p:ext uri="{BB962C8B-B14F-4D97-AF65-F5344CB8AC3E}">
        <p14:creationId xmlns:p14="http://schemas.microsoft.com/office/powerpoint/2010/main" val="192999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Opportunities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Opportunities in edge computing should be </a:t>
            </a:r>
            <a:r>
              <a:rPr lang="en-US" sz="2200" b="1" i="1" dirty="0"/>
              <a:t>evaluated on a case-by-case basis</a:t>
            </a:r>
            <a:r>
              <a:rPr lang="en-US" sz="2200" i="1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“Build it and they will come” may not be the right approach.  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b="1" dirty="0"/>
              <a:t>Partnerships </a:t>
            </a:r>
            <a:r>
              <a:rPr lang="en-US" dirty="0"/>
              <a:t>and creativity as hyperscalers move to the edge</a:t>
            </a:r>
          </a:p>
          <a:p>
            <a:pPr lvl="1"/>
            <a:r>
              <a:rPr lang="en-US" dirty="0">
                <a:solidFill>
                  <a:srgbClr val="004A79"/>
                </a:solidFill>
              </a:rPr>
              <a:t>Verizon/AWS and AT&amp;T/Microsoft Azure</a:t>
            </a:r>
          </a:p>
          <a:p>
            <a:pPr lvl="1"/>
            <a:r>
              <a:rPr lang="en-US" dirty="0">
                <a:solidFill>
                  <a:srgbClr val="004A79"/>
                </a:solidFill>
              </a:rPr>
              <a:t>AWS partnership with micro data center provider Vapor IO along with Crown Castle</a:t>
            </a:r>
          </a:p>
          <a:p>
            <a:r>
              <a:rPr lang="en-US" b="1" dirty="0"/>
              <a:t>Private wireless LTE/5G</a:t>
            </a:r>
            <a:r>
              <a:rPr lang="en-US" dirty="0"/>
              <a:t> (build networks, network operations support)</a:t>
            </a:r>
          </a:p>
          <a:p>
            <a:r>
              <a:rPr lang="en-US" dirty="0"/>
              <a:t>Shared infrastructure – co-location at the edge</a:t>
            </a:r>
          </a:p>
          <a:p>
            <a:r>
              <a:rPr lang="en-US" b="1" dirty="0"/>
              <a:t>Support C-RAN </a:t>
            </a:r>
            <a:r>
              <a:rPr lang="en-US" dirty="0"/>
              <a:t>initiatives with connectivity and edge datacenters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576" y="2927289"/>
            <a:ext cx="5002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5288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4744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Edge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/>
              <a:t>         </a:t>
            </a:r>
            <a:r>
              <a:rPr lang="en-US" sz="2200" i="1" dirty="0"/>
              <a:t>Edge computing is a </a:t>
            </a:r>
            <a:r>
              <a:rPr lang="en-US" sz="2200" b="1" i="1" dirty="0"/>
              <a:t>distributed information technology </a:t>
            </a:r>
            <a:r>
              <a:rPr lang="en-US" sz="2200" i="1" dirty="0"/>
              <a:t>(IT) architecture in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         which client data is </a:t>
            </a:r>
            <a:r>
              <a:rPr lang="en-US" sz="2200" b="1" i="1" dirty="0"/>
              <a:t>processed at the periphery of the network</a:t>
            </a:r>
            <a:r>
              <a:rPr lang="en-US" sz="2200" i="1" dirty="0"/>
              <a:t>, as close to the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         originating source as possible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9719" y="2783234"/>
            <a:ext cx="8520874" cy="325628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>
            <a:off x="672354" y="1398494"/>
            <a:ext cx="726141" cy="717176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Computing Growth – Datacenter types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653" y="2258008"/>
            <a:ext cx="8103113" cy="36795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899" y="1159708"/>
            <a:ext cx="10355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4A79"/>
                </a:solidFill>
              </a:rPr>
              <a:t>Far edge computing growth represents opportunities for operators in smaller, tier two/three markets</a:t>
            </a:r>
          </a:p>
        </p:txBody>
      </p:sp>
    </p:spTree>
    <p:extLst>
      <p:ext uri="{BB962C8B-B14F-4D97-AF65-F5344CB8AC3E}">
        <p14:creationId xmlns:p14="http://schemas.microsoft.com/office/powerpoint/2010/main" val="92049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268108"/>
              </p:ext>
            </p:extLst>
          </p:nvPr>
        </p:nvGraphicFramePr>
        <p:xfrm>
          <a:off x="471490" y="1161017"/>
          <a:ext cx="11323637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54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Driving Edge Computing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155" y="1675848"/>
            <a:ext cx="11119647" cy="4960941"/>
          </a:xfrm>
        </p:spPr>
        <p:txBody>
          <a:bodyPr/>
          <a:lstStyle/>
          <a:p>
            <a:r>
              <a:rPr lang="en-US" b="1" dirty="0"/>
              <a:t>Latency</a:t>
            </a:r>
          </a:p>
          <a:p>
            <a:pPr lvl="1"/>
            <a:r>
              <a:rPr lang="en-US" dirty="0">
                <a:solidFill>
                  <a:srgbClr val="005288"/>
                </a:solidFill>
              </a:rPr>
              <a:t>COVID-19 accelerated the trend in decentralized data storage and computation</a:t>
            </a:r>
          </a:p>
          <a:p>
            <a:pPr lvl="1"/>
            <a:r>
              <a:rPr lang="en-US" dirty="0">
                <a:solidFill>
                  <a:srgbClr val="005288"/>
                </a:solidFill>
              </a:rPr>
              <a:t>In 2018 10% of enterprise data was being created and processed outside a central datacenter/cloud, in 2025 that number is projected to be 75%.</a:t>
            </a:r>
          </a:p>
          <a:p>
            <a:pPr lvl="1"/>
            <a:r>
              <a:rPr lang="en-US" dirty="0">
                <a:solidFill>
                  <a:srgbClr val="005288"/>
                </a:solidFill>
              </a:rPr>
              <a:t>AR/VR, AI automation applications, autonomous vehicles </a:t>
            </a:r>
          </a:p>
          <a:p>
            <a:pPr marL="50958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Cost</a:t>
            </a:r>
          </a:p>
          <a:p>
            <a:pPr lvl="1"/>
            <a:r>
              <a:rPr lang="en-US" dirty="0">
                <a:solidFill>
                  <a:srgbClr val="005288"/>
                </a:solidFill>
              </a:rPr>
              <a:t>In some cases it’s cheaper to store and process large amounts of data on premise or near premise versus transporting it to the cloud</a:t>
            </a:r>
          </a:p>
          <a:p>
            <a:pPr lvl="1"/>
            <a:r>
              <a:rPr lang="en-US" dirty="0">
                <a:solidFill>
                  <a:srgbClr val="005288"/>
                </a:solidFill>
              </a:rPr>
              <a:t>New technologies in network virtualization are reducing capex and opex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4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Computing Growth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59" y="1683267"/>
            <a:ext cx="7793387" cy="40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Galore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0357" y="2572021"/>
            <a:ext cx="1539686" cy="131781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Cloud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Gaming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09731" y="1240127"/>
            <a:ext cx="1405217" cy="130862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Self Driving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Vehicles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640604" y="1174675"/>
            <a:ext cx="1483659" cy="130863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Streaming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Video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119966" y="2698582"/>
            <a:ext cx="1461247" cy="1317177"/>
          </a:xfrm>
          <a:prstGeom prst="ellipse">
            <a:avLst/>
          </a:prstGeom>
          <a:solidFill>
            <a:srgbClr val="004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AI / Machine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368051" y="4414595"/>
            <a:ext cx="1494865" cy="130884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Virtualization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865401" y="2492779"/>
            <a:ext cx="1416425" cy="130862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Smart Grid /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Cities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305543" y="3810882"/>
            <a:ext cx="1510554" cy="1339369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Content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Delivery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595834" y="3220146"/>
            <a:ext cx="1510554" cy="1339369"/>
          </a:xfrm>
          <a:prstGeom prst="ellipse">
            <a:avLst/>
          </a:prstGeom>
          <a:solidFill>
            <a:srgbClr val="004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AR / VR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0102101" y="3404988"/>
            <a:ext cx="1510554" cy="133936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Traffic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889321" y="4670478"/>
            <a:ext cx="1510554" cy="1339369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Private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LTE / 5G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9760321" y="1308958"/>
            <a:ext cx="1416425" cy="1308628"/>
          </a:xfrm>
          <a:prstGeom prst="ellipse">
            <a:avLst/>
          </a:prstGeom>
          <a:solidFill>
            <a:srgbClr val="004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Smart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Homes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8599382" y="4858406"/>
            <a:ext cx="1539686" cy="1317810"/>
          </a:xfrm>
          <a:prstGeom prst="ellipse">
            <a:avLst/>
          </a:prstGeom>
          <a:solidFill>
            <a:srgbClr val="004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Automated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Factories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1500468" y="1094181"/>
            <a:ext cx="1539686" cy="1317810"/>
          </a:xfrm>
          <a:prstGeom prst="ellipse">
            <a:avLst/>
          </a:prstGeom>
          <a:solidFill>
            <a:srgbClr val="004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Precision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Ag</a:t>
            </a:r>
          </a:p>
        </p:txBody>
      </p:sp>
    </p:spTree>
    <p:extLst>
      <p:ext uri="{BB962C8B-B14F-4D97-AF65-F5344CB8AC3E}">
        <p14:creationId xmlns:p14="http://schemas.microsoft.com/office/powerpoint/2010/main" val="23669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Centralized/Cloud Radio Access Network (C-RAN)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Cloud computing-based architecture </a:t>
            </a:r>
            <a:r>
              <a:rPr lang="en-US" dirty="0"/>
              <a:t>for RAN that enables large-scale, </a:t>
            </a:r>
            <a:r>
              <a:rPr lang="en-US" b="1" dirty="0"/>
              <a:t>collaborative radio access network support </a:t>
            </a:r>
            <a:r>
              <a:rPr lang="en-US" dirty="0"/>
              <a:t>and virtualization capabilities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Baseband units are relocated from the tower to </a:t>
            </a:r>
            <a:r>
              <a:rPr lang="en-US" b="1" dirty="0"/>
              <a:t>an edge datacenter location </a:t>
            </a:r>
            <a:r>
              <a:rPr lang="en-US" dirty="0"/>
              <a:t>(BBU hotel)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Fiber connects the BBU hotel to the remote radio heads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Increase network efficiency </a:t>
            </a:r>
            <a:r>
              <a:rPr lang="en-US" dirty="0"/>
              <a:t>with simplified scale and flexibility. Enables self-optimizing network technology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Decoupling vendor hardware and software makes </a:t>
            </a:r>
            <a:r>
              <a:rPr lang="en-US" b="1" dirty="0"/>
              <a:t>capex more efficient. Lower opex </a:t>
            </a:r>
            <a:r>
              <a:rPr lang="en-US" dirty="0"/>
              <a:t>from reduced heating, cooling and power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AA6C-4273-429B-9B6C-9A3C96B881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28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heading"/>
</p:tagLst>
</file>

<file path=ppt/theme/theme1.xml><?xml version="1.0" encoding="utf-8"?>
<a:theme xmlns:a="http://schemas.openxmlformats.org/drawingml/2006/main" name="CoBank 2021 White Background">
  <a:themeElements>
    <a:clrScheme name="COK-2012">
      <a:dk1>
        <a:srgbClr val="000000"/>
      </a:dk1>
      <a:lt1>
        <a:srgbClr val="FFFFFF"/>
      </a:lt1>
      <a:dk2>
        <a:srgbClr val="807F83"/>
      </a:dk2>
      <a:lt2>
        <a:srgbClr val="BBCCD7"/>
      </a:lt2>
      <a:accent1>
        <a:srgbClr val="005288"/>
      </a:accent1>
      <a:accent2>
        <a:srgbClr val="65B360"/>
      </a:accent2>
      <a:accent3>
        <a:srgbClr val="A1D6F4"/>
      </a:accent3>
      <a:accent4>
        <a:srgbClr val="807F83"/>
      </a:accent4>
      <a:accent5>
        <a:srgbClr val="FFE512"/>
      </a:accent5>
      <a:accent6>
        <a:srgbClr val="FFBA31"/>
      </a:accent6>
      <a:hlink>
        <a:srgbClr val="0A95B8"/>
      </a:hlink>
      <a:folHlink>
        <a:srgbClr val="807F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llets 1">
        <a:dk1>
          <a:srgbClr val="005288"/>
        </a:dk1>
        <a:lt1>
          <a:srgbClr val="FFFFFF"/>
        </a:lt1>
        <a:dk2>
          <a:srgbClr val="FFFFFF"/>
        </a:dk2>
        <a:lt2>
          <a:srgbClr val="E2E9EE"/>
        </a:lt2>
        <a:accent1>
          <a:srgbClr val="005288"/>
        </a:accent1>
        <a:accent2>
          <a:srgbClr val="387C2B"/>
        </a:accent2>
        <a:accent3>
          <a:srgbClr val="FFFFFF"/>
        </a:accent3>
        <a:accent4>
          <a:srgbClr val="004573"/>
        </a:accent4>
        <a:accent5>
          <a:srgbClr val="AAB3C3"/>
        </a:accent5>
        <a:accent6>
          <a:srgbClr val="327026"/>
        </a:accent6>
        <a:hlink>
          <a:srgbClr val="FFE512"/>
        </a:hlink>
        <a:folHlink>
          <a:srgbClr val="807F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Template-2021-White-16x9-Communications.potx" id="{051A3AB7-4A45-421A-A171-96DDC3369BAF}" vid="{E44A45E3-D975-49D9-B39B-34A0BB258DF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rporate Communications" ma:contentTypeID="0x0101008B700720B7ABE84395548DB0EDD260E006006C8BDE3BE4E41C4D8FBD80F24BB54ADB" ma:contentTypeVersion="8" ma:contentTypeDescription="" ma:contentTypeScope="" ma:versionID="c531aec60949930cb9f30e9572b3ac09">
  <xsd:schema xmlns:xsd="http://www.w3.org/2001/XMLSchema" xmlns:xs="http://www.w3.org/2001/XMLSchema" xmlns:p="http://schemas.microsoft.com/office/2006/metadata/properties" xmlns:ns2="d6162581-0235-4b7c-8266-aa3f65e52d0b" xmlns:ns3="ffb98e07-cea0-4bc2-848e-3eb266421901" xmlns:ns5="347ccb60-c1cf-47e9-a5d2-f2c76c72ca92" targetNamespace="http://schemas.microsoft.com/office/2006/metadata/properties" ma:root="true" ma:fieldsID="7a2f166b6248d7df9c48008316e9ae25" ns2:_="" ns3:_="" ns5:_="">
    <xsd:import namespace="d6162581-0235-4b7c-8266-aa3f65e52d0b"/>
    <xsd:import namespace="ffb98e07-cea0-4bc2-848e-3eb266421901"/>
    <xsd:import namespace="347ccb60-c1cf-47e9-a5d2-f2c76c72ca92"/>
    <xsd:element name="properties">
      <xsd:complexType>
        <xsd:sequence>
          <xsd:element name="documentManagement">
            <xsd:complexType>
              <xsd:all>
                <xsd:element ref="ns2:Author_x0028_s_x0029_" minOccurs="0"/>
                <xsd:element ref="ns3:Business_x0020_Group" minOccurs="0"/>
                <xsd:element ref="ns3:Divisions" minOccurs="0"/>
                <xsd:element ref="ns3:Document_x0020_Type" minOccurs="0"/>
                <xsd:element ref="ns3:Security_x0020_Classification" minOccurs="0"/>
                <xsd:element ref="ns3:Material_x0020_Type" minOccurs="0"/>
                <xsd:element ref="ns2:Effective_x0020_Date" minOccurs="0"/>
                <xsd:element ref="ns5:Fact_x0020_Sheet_x0020_Type" minOccurs="0"/>
                <xsd:element ref="ns5:Lease_x0020_Publication_x0020_Year" minOccurs="0"/>
                <xsd:element ref="ns5:Lease_x0020_Release_x0020_Publication_x0020_Quarter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62581-0235-4b7c-8266-aa3f65e52d0b" elementFormDefault="qualified">
    <xsd:import namespace="http://schemas.microsoft.com/office/2006/documentManagement/types"/>
    <xsd:import namespace="http://schemas.microsoft.com/office/infopath/2007/PartnerControls"/>
    <xsd:element name="Author_x0028_s_x0029_" ma:index="2" nillable="true" ma:displayName="Author(s)" ma:internalName="Author_x0028_s_x0029_">
      <xsd:simpleType>
        <xsd:restriction base="dms:Note">
          <xsd:maxLength value="255"/>
        </xsd:restriction>
      </xsd:simpleType>
    </xsd:element>
    <xsd:element name="Effective_x0020_Date" ma:index="10" nillable="true" ma:displayName="Effective Date" ma:default="[today]" ma:format="DateOnly" ma:internalName="Effective_x0020_Date" ma:readOnly="false">
      <xsd:simpleType>
        <xsd:restriction base="dms:DateTime"/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8e07-cea0-4bc2-848e-3eb266421901" elementFormDefault="qualified">
    <xsd:import namespace="http://schemas.microsoft.com/office/2006/documentManagement/types"/>
    <xsd:import namespace="http://schemas.microsoft.com/office/infopath/2007/PartnerControls"/>
    <xsd:element name="Business_x0020_Group" ma:index="3" nillable="true" ma:displayName="Business Group" ma:list="{49193f9d-735f-40c5-be35-c3d23032130a}" ma:internalName="Business_x0020_Group" ma:readOnly="false" ma:showField="Title" ma:web="ffb98e07-cea0-4bc2-848e-3eb266421901">
      <xsd:simpleType>
        <xsd:restriction base="dms:Lookup"/>
      </xsd:simpleType>
    </xsd:element>
    <xsd:element name="Divisions" ma:index="4" nillable="true" ma:displayName="Division" ma:list="{4efd10a7-6add-47be-871d-f30bd8220d16}" ma:internalName="Divisions" ma:readOnly="false" ma:showField="Division" ma:web="ffb98e07-cea0-4bc2-848e-3eb266421901">
      <xsd:simpleType>
        <xsd:restriction base="dms:Lookup"/>
      </xsd:simpleType>
    </xsd:element>
    <xsd:element name="Document_x0020_Type" ma:index="5" nillable="true" ma:displayName="Document Type" ma:list="{58d2eaf2-e763-40dc-a77a-33546a2aa2f6}" ma:internalName="Document_x0020_Type" ma:showField="Title" ma:web="ffb98e07-cea0-4bc2-848e-3eb266421901">
      <xsd:simpleType>
        <xsd:restriction base="dms:Lookup"/>
      </xsd:simpleType>
    </xsd:element>
    <xsd:element name="Security_x0020_Classification" ma:index="6" nillable="true" ma:displayName="Security Classification" ma:list="{15e8df5b-569a-4d85-adf9-cccd9a086c2d}" ma:internalName="Security_x0020_Classification" ma:showField="Title" ma:web="ffb98e07-cea0-4bc2-848e-3eb266421901">
      <xsd:simpleType>
        <xsd:restriction base="dms:Lookup"/>
      </xsd:simpleType>
    </xsd:element>
    <xsd:element name="Material_x0020_Type" ma:index="9" nillable="true" ma:displayName="Material Type" ma:list="{04fe4285-73d7-4ad6-b0dc-61eba91860df}" ma:internalName="Material_x0020_Type" ma:readOnly="false" ma:showField="Title" ma:web="ffb98e07-cea0-4bc2-848e-3eb266421901">
      <xsd:simpleType>
        <xsd:restriction base="dms:Lookup"/>
      </xsd:simpleType>
    </xsd:element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ccb60-c1cf-47e9-a5d2-f2c76c72ca92" elementFormDefault="qualified">
    <xsd:import namespace="http://schemas.microsoft.com/office/2006/documentManagement/types"/>
    <xsd:import namespace="http://schemas.microsoft.com/office/infopath/2007/PartnerControls"/>
    <xsd:element name="Fact_x0020_Sheet_x0020_Type" ma:index="17" nillable="true" ma:displayName="Collateral Type" ma:default="CoBank Fact Sheet" ma:format="Dropdown" ma:internalName="Fact_x0020_Sheet_x0020_Type">
      <xsd:simpleType>
        <xsd:restriction base="dms:Choice">
          <xsd:enumeration value="N/A"/>
          <xsd:enumeration value="CoBank Fact Sheet"/>
          <xsd:enumeration value="Industry Specific Fact Sheet"/>
          <xsd:enumeration value="Product Specific Fact Sheet"/>
          <xsd:enumeration value="Cash Manager Fact Sheets"/>
          <xsd:enumeration value="FCL Marketing Materials"/>
          <xsd:enumeration value="Leasing Spotlight"/>
          <xsd:enumeration value="State Fact Sheets"/>
          <xsd:enumeration value="Water Services"/>
        </xsd:restriction>
      </xsd:simpleType>
    </xsd:element>
    <xsd:element name="Lease_x0020_Publication_x0020_Year" ma:index="18" nillable="true" ma:displayName="Lease Release Publication Year" ma:default="N/A" ma:description="For Lease Release ONLY" ma:format="Dropdown" ma:hidden="true" ma:internalName="Lease_x0020_Publication_x0020_Year" ma:readOnly="false">
      <xsd:simpleType>
        <xsd:restriction base="dms:Choice">
          <xsd:enumeration value="N/A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</xsd:restriction>
      </xsd:simpleType>
    </xsd:element>
    <xsd:element name="Lease_x0020_Release_x0020_Publication_x0020_Quarter" ma:index="19" nillable="true" ma:displayName="Lease Release Publication Quarter" ma:default="N/A" ma:description="For Lease Release ONLY" ma:format="Dropdown" ma:hidden="true" ma:internalName="Lease_x0020_Release_x0020_Publication_x0020_Quarter" ma:readOnly="false">
      <xsd:simpleType>
        <xsd:restriction base="dms:Choice">
          <xsd:enumeration value="N/A"/>
          <xsd:enumeration value="1st Quarter"/>
          <xsd:enumeration value="2nd Quarter"/>
          <xsd:enumeration value="3rd Quarter"/>
          <xsd:enumeration value="4th Quart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Item Title"/>
        <xsd:element ref="dc:subject" minOccurs="0" maxOccurs="1"/>
        <xsd:element ref="dc:description" minOccurs="0" maxOccurs="1" ma:index="8" ma:displayName="Comments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se_x0020_Publication_x0020_Year xmlns="347ccb60-c1cf-47e9-a5d2-f2c76c72ca92">N/A</Lease_x0020_Publication_x0020_Year>
    <Material_x0020_Type xmlns="ffb98e07-cea0-4bc2-848e-3eb266421901" xsi:nil="true"/>
    <_dlc_DocId xmlns="d6162581-0235-4b7c-8266-aa3f65e52d0b">SSWR2SUQWW6Q-1147703538-1074</_dlc_DocId>
    <Effective_x0020_Date xmlns="d6162581-0235-4b7c-8266-aa3f65e52d0b">2021-07-02T18:26:14+00:00</Effective_x0020_Date>
    <Document_x0020_Type xmlns="ffb98e07-cea0-4bc2-848e-3eb266421901" xsi:nil="true"/>
    <_dlc_DocIdUrl xmlns="d6162581-0235-4b7c-8266-aa3f65e52d0b">
      <Url>https://intranet/InsideCoBank/CorporateCommunication/_layouts/15/DocIdRedir.aspx?ID=SSWR2SUQWW6Q-1147703538-1074</Url>
      <Description>SSWR2SUQWW6Q-1147703538-1074</Description>
    </_dlc_DocIdUrl>
    <Security_x0020_Classification xmlns="ffb98e07-cea0-4bc2-848e-3eb266421901" xsi:nil="true"/>
    <Lease_x0020_Release_x0020_Publication_x0020_Quarter xmlns="347ccb60-c1cf-47e9-a5d2-f2c76c72ca92">N/A</Lease_x0020_Release_x0020_Publication_x0020_Quarter>
    <Fact_x0020_Sheet_x0020_Type xmlns="347ccb60-c1cf-47e9-a5d2-f2c76c72ca92">CoBank Fact Sheet</Fact_x0020_Sheet_x0020_Type>
    <Author_x0028_s_x0029_ xmlns="d6162581-0235-4b7c-8266-aa3f65e52d0b" xsi:nil="true"/>
    <Divisions xmlns="ffb98e07-cea0-4bc2-848e-3eb266421901" xsi:nil="true"/>
    <Business_x0020_Group xmlns="ffb98e07-cea0-4bc2-848e-3eb266421901" xsi:nil="true"/>
  </documentManagement>
</p:properties>
</file>

<file path=customXml/itemProps1.xml><?xml version="1.0" encoding="utf-8"?>
<ds:datastoreItem xmlns:ds="http://schemas.openxmlformats.org/officeDocument/2006/customXml" ds:itemID="{CE0807F6-9701-4E23-B434-B87C954ED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62581-0235-4b7c-8266-aa3f65e52d0b"/>
    <ds:schemaRef ds:uri="ffb98e07-cea0-4bc2-848e-3eb266421901"/>
    <ds:schemaRef ds:uri="347ccb60-c1cf-47e9-a5d2-f2c76c72ca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1464EA-24BE-40E7-8EEE-D718CFC72C6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2E7E72E-73F5-4D89-BADD-3692D51FFFD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23CE41B-2CC9-4A9D-A3AD-49B7D6F88A3E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fb98e07-cea0-4bc2-848e-3eb266421901"/>
    <ds:schemaRef ds:uri="http://schemas.microsoft.com/office/2006/metadata/properties"/>
    <ds:schemaRef ds:uri="http://purl.org/dc/elements/1.1/"/>
    <ds:schemaRef ds:uri="347ccb60-c1cf-47e9-a5d2-f2c76c72ca92"/>
    <ds:schemaRef ds:uri="d6162581-0235-4b7c-8266-aa3f65e52d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Presentation-Template-2021-White-16x9-Communications</Template>
  <TotalTime>0</TotalTime>
  <Words>937</Words>
  <Application>Microsoft Macintosh PowerPoint</Application>
  <PresentationFormat>Widescreen</PresentationFormat>
  <Paragraphs>163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Wingdings</vt:lpstr>
      <vt:lpstr>CoBank 2021 White Background</vt:lpstr>
      <vt:lpstr>Pushing the Edge – Monetization Coming into Focus  </vt:lpstr>
      <vt:lpstr>Overview</vt:lpstr>
      <vt:lpstr>What is Edge Computing</vt:lpstr>
      <vt:lpstr>Edge Computing Growth – Datacenter types</vt:lpstr>
      <vt:lpstr>Overview</vt:lpstr>
      <vt:lpstr>Forces Driving Edge Computing </vt:lpstr>
      <vt:lpstr>Edge Computing Growth </vt:lpstr>
      <vt:lpstr>Use Cases Galore</vt:lpstr>
      <vt:lpstr>C-RAN</vt:lpstr>
      <vt:lpstr>Traditional vs C-RAN </vt:lpstr>
      <vt:lpstr> Wireless Operator Activity </vt:lpstr>
      <vt:lpstr>Private Wireless (LTE/5G) Network  </vt:lpstr>
      <vt:lpstr>Why Now?</vt:lpstr>
      <vt:lpstr>Growth Projections </vt:lpstr>
      <vt:lpstr>Private Networks on the Farm </vt:lpstr>
      <vt:lpstr>Farm Illustration</vt:lpstr>
      <vt:lpstr>Content Delivery Networks (CDN)</vt:lpstr>
      <vt:lpstr>Augmented Reality / Virtual Reality </vt:lpstr>
      <vt:lpstr>Autonomous Driving Data Impact</vt:lpstr>
      <vt:lpstr>Overview</vt:lpstr>
      <vt:lpstr>Edge Computing Opportunity</vt:lpstr>
      <vt:lpstr>Potential Opportunities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2021-08-10T16:07:53Z</dcterms:created>
  <dcterms:modified xsi:type="dcterms:W3CDTF">2022-06-28T12:28:05Z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0x0101008B700720B7ABE84395548DB0EDD260E006006C8BDE3BE4E41C4D8FBD80F24BB54ADB</vt:lpwstr>
  </property>
  <property fmtid="{D5CDD505-2E9C-101B-9397-08002B2CF9AE}" pid="3" name="_dlc_DocIdItemGuid">
    <vt:lpwstr>4db14677-f8d2-4e24-bf8f-11de2b71d6e2</vt:lpwstr>
  </property>
</Properties>
</file>